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tags/tag9.xml" ContentType="application/vnd.openxmlformats-officedocument.presentationml.tags+xml"/>
  <Override PartName="/ppt/notesSlides/notesSlide14.xml" ContentType="application/vnd.openxmlformats-officedocument.presentationml.notesSlide+xml"/>
  <Override PartName="/ppt/tags/tag10.xml" ContentType="application/vnd.openxmlformats-officedocument.presentationml.tags+xml"/>
  <Override PartName="/ppt/notesSlides/notesSlide15.xml" ContentType="application/vnd.openxmlformats-officedocument.presentationml.notesSlide+xml"/>
  <Override PartName="/ppt/tags/tag11.xml" ContentType="application/vnd.openxmlformats-officedocument.presentationml.tags+xml"/>
  <Override PartName="/ppt/notesSlides/notesSlide16.xml" ContentType="application/vnd.openxmlformats-officedocument.presentationml.notesSlide+xml"/>
  <Override PartName="/ppt/tags/tag12.xml" ContentType="application/vnd.openxmlformats-officedocument.presentationml.tags+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5.xml" ContentType="application/vnd.openxmlformats-officedocument.presentationml.tags+xml"/>
  <Override PartName="/ppt/notesSlides/notesSlide21.xml" ContentType="application/vnd.openxmlformats-officedocument.presentationml.notesSlide+xml"/>
  <Override PartName="/ppt/tags/tag16.xml" ContentType="application/vnd.openxmlformats-officedocument.presentationml.tags+xml"/>
  <Override PartName="/ppt/notesSlides/notesSlide22.xml" ContentType="application/vnd.openxmlformats-officedocument.presentationml.notesSlide+xml"/>
  <Override PartName="/ppt/tags/tag1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364" r:id="rId2"/>
    <p:sldId id="304" r:id="rId3"/>
    <p:sldId id="298" r:id="rId4"/>
    <p:sldId id="299" r:id="rId5"/>
    <p:sldId id="300" r:id="rId6"/>
    <p:sldId id="301" r:id="rId7"/>
    <p:sldId id="302" r:id="rId8"/>
    <p:sldId id="303" r:id="rId9"/>
    <p:sldId id="305" r:id="rId10"/>
    <p:sldId id="306" r:id="rId11"/>
    <p:sldId id="307" r:id="rId12"/>
    <p:sldId id="308" r:id="rId13"/>
    <p:sldId id="309" r:id="rId14"/>
    <p:sldId id="310" r:id="rId15"/>
    <p:sldId id="311" r:id="rId16"/>
    <p:sldId id="312" r:id="rId17"/>
    <p:sldId id="313" r:id="rId18"/>
    <p:sldId id="368" r:id="rId19"/>
    <p:sldId id="367" r:id="rId20"/>
    <p:sldId id="317" r:id="rId21"/>
    <p:sldId id="365" r:id="rId22"/>
    <p:sldId id="366" r:id="rId23"/>
    <p:sldId id="290" r:id="rId24"/>
    <p:sldId id="291" r:id="rId25"/>
    <p:sldId id="292" r:id="rId26"/>
    <p:sldId id="293" r:id="rId27"/>
    <p:sldId id="294" r:id="rId28"/>
    <p:sldId id="295" r:id="rId29"/>
    <p:sldId id="296" r:id="rId30"/>
    <p:sldId id="297" r:id="rId31"/>
    <p:sldId id="319" r:id="rId32"/>
    <p:sldId id="318" r:id="rId33"/>
    <p:sldId id="320" r:id="rId34"/>
    <p:sldId id="321" r:id="rId35"/>
    <p:sldId id="322" r:id="rId36"/>
    <p:sldId id="323" r:id="rId37"/>
    <p:sldId id="324" r:id="rId38"/>
    <p:sldId id="325" r:id="rId39"/>
    <p:sldId id="326" r:id="rId40"/>
    <p:sldId id="327" r:id="rId41"/>
    <p:sldId id="328" r:id="rId42"/>
    <p:sldId id="329" r:id="rId43"/>
    <p:sldId id="330" r:id="rId44"/>
    <p:sldId id="331" r:id="rId45"/>
    <p:sldId id="332" r:id="rId46"/>
    <p:sldId id="333" r:id="rId47"/>
    <p:sldId id="334" r:id="rId48"/>
    <p:sldId id="335" r:id="rId49"/>
    <p:sldId id="336" r:id="rId50"/>
    <p:sldId id="337" r:id="rId51"/>
    <p:sldId id="338" r:id="rId52"/>
    <p:sldId id="339" r:id="rId53"/>
    <p:sldId id="340" r:id="rId54"/>
    <p:sldId id="341" r:id="rId55"/>
    <p:sldId id="342" r:id="rId56"/>
    <p:sldId id="343" r:id="rId57"/>
    <p:sldId id="344" r:id="rId58"/>
    <p:sldId id="345" r:id="rId59"/>
    <p:sldId id="346" r:id="rId60"/>
    <p:sldId id="347" r:id="rId61"/>
    <p:sldId id="348" r:id="rId62"/>
    <p:sldId id="349" r:id="rId63"/>
    <p:sldId id="350" r:id="rId64"/>
    <p:sldId id="351" r:id="rId65"/>
    <p:sldId id="352" r:id="rId66"/>
    <p:sldId id="353" r:id="rId67"/>
    <p:sldId id="354" r:id="rId68"/>
    <p:sldId id="355" r:id="rId69"/>
    <p:sldId id="357" r:id="rId70"/>
    <p:sldId id="358" r:id="rId71"/>
    <p:sldId id="359" r:id="rId72"/>
    <p:sldId id="360"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49" autoAdjust="0"/>
    <p:restoredTop sz="94660"/>
  </p:normalViewPr>
  <p:slideViewPr>
    <p:cSldViewPr snapToGrid="0" showGuides="1">
      <p:cViewPr varScale="1">
        <p:scale>
          <a:sx n="82" d="100"/>
          <a:sy n="82" d="100"/>
        </p:scale>
        <p:origin x="418" y="72"/>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howGuides="1">
      <p:cViewPr varScale="1">
        <p:scale>
          <a:sx n="87" d="100"/>
          <a:sy n="87" d="100"/>
        </p:scale>
        <p:origin x="376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3A2A4F-8205-479C-ABE8-119D5EA415A7}" type="datetimeFigureOut">
              <a:rPr lang="en-SG" smtClean="0"/>
              <a:t>5/11/2021</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58AA23-7900-471B-AB89-3ADACFA0086E}" type="slidenum">
              <a:rPr lang="en-SG" smtClean="0"/>
              <a:t>‹#›</a:t>
            </a:fld>
            <a:endParaRPr lang="en-SG"/>
          </a:p>
        </p:txBody>
      </p:sp>
    </p:spTree>
    <p:extLst>
      <p:ext uri="{BB962C8B-B14F-4D97-AF65-F5344CB8AC3E}">
        <p14:creationId xmlns:p14="http://schemas.microsoft.com/office/powerpoint/2010/main" val="2568884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simplypsychology.org/variables.html"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chartio.com/learn/charts/what-is-a-scatter-plot/#overplotting"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s://chartio.com/learn/charts/heatmap-complete-guide/"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Temperature"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en.wikipedia.org/wiki/Chart" TargetMode="External"/><Relationship Id="rId5" Type="http://schemas.openxmlformats.org/officeDocument/2006/relationships/hyperlink" Target="https://en.wikipedia.org/wiki/Small_multiple" TargetMode="External"/><Relationship Id="rId4" Type="http://schemas.openxmlformats.org/officeDocument/2006/relationships/hyperlink" Target="https://en.wikipedia.org/wiki/Stock_market"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help.tableau.com/current/pro/desktop/en-us/maps.htm"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help.tableau.com/current/pro/desktop/en-us/maps.htm"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help.tableau.com/current/pro/desktop/en-us/forecast_how_it_works.htm" TargetMode="External"/><Relationship Id="rId2" Type="http://schemas.openxmlformats.org/officeDocument/2006/relationships/slide" Target="../slides/slide66.xml"/><Relationship Id="rId1" Type="http://schemas.openxmlformats.org/officeDocument/2006/relationships/notesMaster" Target="../notesMasters/notesMaster1.xml"/><Relationship Id="rId5" Type="http://schemas.openxmlformats.org/officeDocument/2006/relationships/hyperlink" Target="https://help.tableau.com/current/pro/desktop/en-us/forecast_describe.htm" TargetMode="External"/><Relationship Id="rId4" Type="http://schemas.openxmlformats.org/officeDocument/2006/relationships/hyperlink" Target="https://help.tableau.com/current/pro/desktop/en-us/forecast_options.htm"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result is a rather small pie. To make the chart bigger, hold down Ctrl + Shift (hold down ñ + z on a Mac) and press B several times.</a:t>
            </a:r>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5</a:t>
            </a:fld>
            <a:endParaRPr lang="en-US"/>
          </a:p>
        </p:txBody>
      </p:sp>
    </p:spTree>
    <p:extLst>
      <p:ext uri="{BB962C8B-B14F-4D97-AF65-F5344CB8AC3E}">
        <p14:creationId xmlns:p14="http://schemas.microsoft.com/office/powerpoint/2010/main" val="15926654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Illustrate how the sales figure from the 2 different data sets can be combined based on the state name. </a:t>
            </a:r>
          </a:p>
        </p:txBody>
      </p:sp>
    </p:spTree>
    <p:extLst>
      <p:ext uri="{BB962C8B-B14F-4D97-AF65-F5344CB8AC3E}">
        <p14:creationId xmlns:p14="http://schemas.microsoft.com/office/powerpoint/2010/main" val="3689167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Illustrate how the sales figure from the 2 different data sets can be combined based on the state name. </a:t>
            </a:r>
          </a:p>
        </p:txBody>
      </p:sp>
    </p:spTree>
    <p:extLst>
      <p:ext uri="{BB962C8B-B14F-4D97-AF65-F5344CB8AC3E}">
        <p14:creationId xmlns:p14="http://schemas.microsoft.com/office/powerpoint/2010/main" val="2316885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US" altLang="en-US" dirty="0"/>
              <a:t>Make use</a:t>
            </a:r>
            <a:r>
              <a:rPr lang="en-US" altLang="en-US" baseline="0" dirty="0"/>
              <a:t> of </a:t>
            </a:r>
            <a:r>
              <a:rPr lang="en-SG" sz="1200" dirty="0">
                <a:solidFill>
                  <a:prstClr val="black"/>
                </a:solidFill>
                <a:latin typeface="+mn-lt"/>
              </a:rPr>
              <a:t>global_superstore_2016.xlsx (orders)</a:t>
            </a:r>
            <a:r>
              <a:rPr lang="en-SG" sz="1200" baseline="0" dirty="0">
                <a:solidFill>
                  <a:prstClr val="black"/>
                </a:solidFill>
                <a:latin typeface="+mn-lt"/>
              </a:rPr>
              <a:t> for this exercise to guide students on the use of quick table calculation.</a:t>
            </a:r>
            <a:endParaRPr lang="en-US" altLang="en-US" dirty="0"/>
          </a:p>
          <a:p>
            <a:pPr eaLnBrk="1" hangingPunct="1">
              <a:spcBef>
                <a:spcPct val="0"/>
              </a:spcBef>
            </a:pPr>
            <a:r>
              <a:rPr lang="en-US" altLang="en-US" dirty="0"/>
              <a:t>Go to “Rows” and select</a:t>
            </a:r>
            <a:r>
              <a:rPr lang="en-US" altLang="en-US" baseline="0" dirty="0"/>
              <a:t> drop down menu of “Sum(sales)”.</a:t>
            </a:r>
          </a:p>
          <a:p>
            <a:pPr eaLnBrk="1" hangingPunct="1">
              <a:spcBef>
                <a:spcPct val="0"/>
              </a:spcBef>
            </a:pPr>
            <a:r>
              <a:rPr lang="en-US" altLang="en-US" baseline="0" dirty="0"/>
              <a:t>Select “Add Table Calculation” and change Calculation Type to  “Running total”.</a:t>
            </a:r>
            <a:endParaRPr lang="en-SG" altLang="en-US" dirty="0"/>
          </a:p>
        </p:txBody>
      </p:sp>
    </p:spTree>
    <p:extLst>
      <p:ext uri="{BB962C8B-B14F-4D97-AF65-F5344CB8AC3E}">
        <p14:creationId xmlns:p14="http://schemas.microsoft.com/office/powerpoint/2010/main" val="855448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7741301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2260736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Illustrate the</a:t>
            </a:r>
            <a:r>
              <a:rPr lang="en-SG" altLang="en-US" baseline="0" dirty="0"/>
              <a:t> differences between the different options under “Compute Using”</a:t>
            </a:r>
            <a:endParaRPr lang="en-SG" altLang="en-US" dirty="0"/>
          </a:p>
        </p:txBody>
      </p:sp>
    </p:spTree>
    <p:extLst>
      <p:ext uri="{BB962C8B-B14F-4D97-AF65-F5344CB8AC3E}">
        <p14:creationId xmlns:p14="http://schemas.microsoft.com/office/powerpoint/2010/main" val="3363609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Illustrate the</a:t>
            </a:r>
            <a:r>
              <a:rPr lang="en-SG" altLang="en-US" baseline="0" dirty="0"/>
              <a:t> differences between the different options under “Compute Using”</a:t>
            </a:r>
            <a:endParaRPr lang="en-SG" altLang="en-US" dirty="0"/>
          </a:p>
        </p:txBody>
      </p:sp>
    </p:spTree>
    <p:extLst>
      <p:ext uri="{BB962C8B-B14F-4D97-AF65-F5344CB8AC3E}">
        <p14:creationId xmlns:p14="http://schemas.microsoft.com/office/powerpoint/2010/main" val="24568135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4115664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SG" dirty="0"/>
              <a:t>Let the students know that is always</a:t>
            </a:r>
            <a:r>
              <a:rPr lang="en-SG" baseline="0" dirty="0"/>
              <a:t> a good practice to visualise the chart that they want to have for a report or dashboard before they start creating the report or dashboard.</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result is a rather small pie. To make the chart bigger, hold down Ctrl + Shift (hold down ñ + z on a Mac) and press B several times.</a:t>
            </a:r>
            <a:endParaRPr lang="en-SG" dirty="0"/>
          </a:p>
          <a:p>
            <a:endParaRPr lang="en-SG" baseline="0" dirty="0"/>
          </a:p>
          <a:p>
            <a:endParaRPr lang="en-SG" baseline="0" dirty="0"/>
          </a:p>
          <a:p>
            <a:r>
              <a:rPr lang="en-SG" baseline="0" dirty="0"/>
              <a:t>Use Global Superstore  2016 – Order Data </a:t>
            </a:r>
            <a:r>
              <a:rPr lang="en-SG" b="1" baseline="0" dirty="0"/>
              <a:t>[Filter at the Data Source only US]</a:t>
            </a:r>
          </a:p>
          <a:p>
            <a:r>
              <a:rPr lang="en-SG" baseline="0" dirty="0"/>
              <a:t>Do a brief recap on how to load the data into Tableau. Tableau will auto detect whether the variable is a measure or dimension but is always to run through to ensure that is correctly assigned. </a:t>
            </a:r>
          </a:p>
          <a:p>
            <a:r>
              <a:rPr lang="en-SG" baseline="0" dirty="0"/>
              <a:t>Tell the students that is a good practice to name the worksheet, give a title and show the caption. Tableau uses one worksheet per chart. </a:t>
            </a:r>
          </a:p>
          <a:p>
            <a:pPr marL="228600" indent="-228600">
              <a:buAutoNum type="arabicPeriod"/>
            </a:pPr>
            <a:r>
              <a:rPr lang="en-SG" baseline="0" dirty="0"/>
              <a:t>Simple Report – Sum of profit by region and customer segment</a:t>
            </a:r>
          </a:p>
          <a:p>
            <a:pPr marL="0" indent="0">
              <a:buNone/>
            </a:pPr>
            <a:r>
              <a:rPr lang="en-SG" baseline="0" dirty="0"/>
              <a:t>Note to students that the measure can be changed from sum to average, median, count, count(distinct) </a:t>
            </a:r>
          </a:p>
          <a:p>
            <a:pPr marL="0" indent="0">
              <a:buNone/>
            </a:pPr>
            <a:r>
              <a:rPr lang="en-SG" baseline="0" dirty="0"/>
              <a:t>2. Two Measures Report – Break down sum and average of profit by product category</a:t>
            </a:r>
          </a:p>
          <a:p>
            <a:pPr marL="0" indent="0">
              <a:buNone/>
            </a:pPr>
            <a:r>
              <a:rPr lang="en-SG" baseline="0" dirty="0"/>
              <a:t>3. Pie Chart – Use customer segment for colour of the pie, sum of profit for size and angle, show the segment name using label and show the % of the segment using label as well. To show % of the segment, go to Analysis and check Table under Percentage of. Explain the pie chart briefly such as consumer segment is the largest segment at 46.83% followed by Corporate at 32.12%.  </a:t>
            </a:r>
          </a:p>
          <a:p>
            <a:pPr marL="0" indent="0">
              <a:buNone/>
            </a:pPr>
            <a:endParaRPr lang="en-SG" baseline="0" dirty="0"/>
          </a:p>
          <a:p>
            <a:endParaRPr lang="en-SG" dirty="0"/>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E8B55E6A-04B8-4106-83AA-53AB2842F0AA}" type="slidenum">
              <a:rPr kumimoji="0" lang="en-SG" altLang="en-US" sz="1200" b="0" i="0" u="none" strike="noStrike" kern="1200" cap="none" spc="0" normalizeH="0" baseline="0" noProof="0" smtClean="0">
                <a:ln>
                  <a:noFill/>
                </a:ln>
                <a:solidFill>
                  <a:prstClr val="black"/>
                </a:solidFill>
                <a:effectLst/>
                <a:uLnTx/>
                <a:uFillTx/>
                <a:latin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SG" altLang="en-US" sz="1200" b="0" i="0" u="none" strike="noStrike" kern="1200" cap="none" spc="0" normalizeH="0" baseline="0" noProof="0">
              <a:ln>
                <a:noFill/>
              </a:ln>
              <a:solidFill>
                <a:prstClr val="black"/>
              </a:solidFill>
              <a:effectLst/>
              <a:uLnTx/>
              <a:uFillTx/>
              <a:latin typeface="Arial" panose="020B0604020202020204" pitchFamily="34" charset="0"/>
            </a:endParaRPr>
          </a:p>
        </p:txBody>
      </p:sp>
    </p:spTree>
    <p:extLst>
      <p:ext uri="{BB962C8B-B14F-4D97-AF65-F5344CB8AC3E}">
        <p14:creationId xmlns:p14="http://schemas.microsoft.com/office/powerpoint/2010/main" val="5175645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SG" altLang="en-US" dirty="0"/>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E8B55E6A-04B8-4106-83AA-53AB2842F0AA}" type="slidenum">
              <a:rPr kumimoji="0" lang="en-SG" altLang="en-US" sz="1200" b="0" i="0" u="none" strike="noStrike" kern="1200" cap="none" spc="0" normalizeH="0" baseline="0" noProof="0" smtClean="0">
                <a:ln>
                  <a:noFill/>
                </a:ln>
                <a:solidFill>
                  <a:prstClr val="black"/>
                </a:solidFill>
                <a:effectLst/>
                <a:uLnTx/>
                <a:uFillTx/>
                <a:latin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SG" altLang="en-US" sz="1200" b="0" i="0" u="none" strike="noStrike" kern="1200" cap="none" spc="0" normalizeH="0" baseline="0" noProof="0">
              <a:ln>
                <a:noFill/>
              </a:ln>
              <a:solidFill>
                <a:prstClr val="black"/>
              </a:solidFill>
              <a:effectLst/>
              <a:uLnTx/>
              <a:uFillTx/>
              <a:latin typeface="Arial" panose="020B0604020202020204" pitchFamily="34" charset="0"/>
            </a:endParaRPr>
          </a:p>
        </p:txBody>
      </p:sp>
    </p:spTree>
    <p:extLst>
      <p:ext uri="{BB962C8B-B14F-4D97-AF65-F5344CB8AC3E}">
        <p14:creationId xmlns:p14="http://schemas.microsoft.com/office/powerpoint/2010/main" val="4067037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Step chart</a:t>
            </a:r>
            <a:r>
              <a:rPr lang="en-US" sz="1200" b="0" i="0" kern="1200" dirty="0">
                <a:solidFill>
                  <a:schemeClr val="tx1"/>
                </a:solidFill>
                <a:effectLst/>
                <a:latin typeface="+mn-lt"/>
                <a:ea typeface="+mn-ea"/>
                <a:cs typeface="+mn-cs"/>
              </a:rPr>
              <a:t> is a Line </a:t>
            </a:r>
            <a:r>
              <a:rPr lang="en-US" sz="1200" b="1" i="0" kern="1200" dirty="0">
                <a:solidFill>
                  <a:schemeClr val="tx1"/>
                </a:solidFill>
                <a:effectLst/>
                <a:latin typeface="+mn-lt"/>
                <a:ea typeface="+mn-ea"/>
                <a:cs typeface="+mn-cs"/>
              </a:rPr>
              <a:t>chart</a:t>
            </a:r>
            <a:r>
              <a:rPr lang="en-US" sz="1200" b="0" i="0" kern="1200" dirty="0">
                <a:solidFill>
                  <a:schemeClr val="tx1"/>
                </a:solidFill>
                <a:effectLst/>
                <a:latin typeface="+mn-lt"/>
                <a:ea typeface="+mn-ea"/>
                <a:cs typeface="+mn-cs"/>
              </a:rPr>
              <a:t> that does not use the shortest distance to connect two data points. Instead, it uses vertical and horizontal lines to connect the data points in a series forming a </a:t>
            </a:r>
            <a:r>
              <a:rPr lang="en-US" sz="1200" b="1" i="0" kern="1200" dirty="0">
                <a:solidFill>
                  <a:schemeClr val="tx1"/>
                </a:solidFill>
                <a:effectLst/>
                <a:latin typeface="+mn-lt"/>
                <a:ea typeface="+mn-ea"/>
                <a:cs typeface="+mn-cs"/>
              </a:rPr>
              <a:t>step</a:t>
            </a:r>
            <a:r>
              <a:rPr lang="en-US" sz="1200" b="0" i="0" kern="1200" dirty="0">
                <a:solidFill>
                  <a:schemeClr val="tx1"/>
                </a:solidFill>
                <a:effectLst/>
                <a:latin typeface="+mn-lt"/>
                <a:ea typeface="+mn-ea"/>
                <a:cs typeface="+mn-cs"/>
              </a:rPr>
              <a:t>-like progression. The vertical parts of a </a:t>
            </a:r>
            <a:r>
              <a:rPr lang="en-US" sz="1200" b="1" i="0" kern="1200" dirty="0">
                <a:solidFill>
                  <a:schemeClr val="tx1"/>
                </a:solidFill>
                <a:effectLst/>
                <a:latin typeface="+mn-lt"/>
                <a:ea typeface="+mn-ea"/>
                <a:cs typeface="+mn-cs"/>
              </a:rPr>
              <a:t>Step chart</a:t>
            </a:r>
            <a:r>
              <a:rPr lang="en-US" sz="1200" b="0" i="0" kern="1200" dirty="0">
                <a:solidFill>
                  <a:schemeClr val="tx1"/>
                </a:solidFill>
                <a:effectLst/>
                <a:latin typeface="+mn-lt"/>
                <a:ea typeface="+mn-ea"/>
                <a:cs typeface="+mn-cs"/>
              </a:rPr>
              <a:t> denote changes in the data and their magnitude. </a:t>
            </a:r>
            <a:r>
              <a:rPr lang="en-US" sz="1200" b="0" i="0" kern="1200">
                <a:solidFill>
                  <a:schemeClr val="tx1"/>
                </a:solidFill>
                <a:effectLst/>
                <a:latin typeface="+mn-lt"/>
                <a:ea typeface="+mn-ea"/>
                <a:cs typeface="+mn-cs"/>
              </a:rPr>
              <a:t>The horizontal parts of a Step chart denote the constancy of the data.</a:t>
            </a:r>
            <a:endParaRPr lang="en-SG"/>
          </a:p>
        </p:txBody>
      </p:sp>
      <p:sp>
        <p:nvSpPr>
          <p:cNvPr id="4" name="Slide Number Placeholder 3"/>
          <p:cNvSpPr>
            <a:spLocks noGrp="1"/>
          </p:cNvSpPr>
          <p:nvPr>
            <p:ph type="sldNum" sz="quarter" idx="10"/>
          </p:nvPr>
        </p:nvSpPr>
        <p:spPr/>
        <p:txBody>
          <a:bodyPr/>
          <a:lstStyle/>
          <a:p>
            <a:fld id="{2E36A4A8-4679-F349-B4E1-60A94314D23D}" type="slidenum">
              <a:rPr lang="en-US" smtClean="0"/>
              <a:t>11</a:t>
            </a:fld>
            <a:endParaRPr lang="en-US"/>
          </a:p>
        </p:txBody>
      </p:sp>
    </p:spTree>
    <p:extLst>
      <p:ext uri="{BB962C8B-B14F-4D97-AF65-F5344CB8AC3E}">
        <p14:creationId xmlns:p14="http://schemas.microsoft.com/office/powerpoint/2010/main" val="25565254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4. Bar</a:t>
            </a:r>
            <a:r>
              <a:rPr lang="en-SG" baseline="0" dirty="0"/>
              <a:t> Chart with reference line– Set Sum(Profit) to be column and State to be Rows. Sort the profit ascending. Create a reference at 30,000 </a:t>
            </a:r>
            <a:r>
              <a:rPr lang="en-SG" b="1" baseline="0" dirty="0"/>
              <a:t>(Right Click at Axis)</a:t>
            </a:r>
            <a:r>
              <a:rPr lang="en-SG" baseline="0" dirty="0"/>
              <a:t> and change the colour to red. Explain the reference line. Show the students that the row and col can be swapped. Explain the chart briefly.</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a:t>5. Stacked Bar Chart – Set Year of Order Date  to be column and Sum(Profit)  to be Rows, set product category to be the colour of the stack. Explain that Tableau will usually plot the highest order of date which is year and drill down to show quarters and months. Explain the chart briefly.</a:t>
            </a:r>
          </a:p>
          <a:p>
            <a:endParaRPr lang="en-SG" dirty="0"/>
          </a:p>
        </p:txBody>
      </p:sp>
      <p:sp>
        <p:nvSpPr>
          <p:cNvPr id="4" name="Slide Number Placeholder 3"/>
          <p:cNvSpPr>
            <a:spLocks noGrp="1"/>
          </p:cNvSpPr>
          <p:nvPr>
            <p:ph type="sldNum" sz="quarter" idx="10"/>
          </p:nvPr>
        </p:nvSpPr>
        <p:spPr/>
        <p:txBody>
          <a:bodyPr/>
          <a:lstStyle/>
          <a:p>
            <a:fld id="{5D162ADB-F00E-4290-B162-FD0969BE4B2B}" type="slidenum">
              <a:rPr lang="en-US" smtClean="0"/>
              <a:t>33</a:t>
            </a:fld>
            <a:endParaRPr lang="en-US"/>
          </a:p>
        </p:txBody>
      </p:sp>
    </p:spTree>
    <p:extLst>
      <p:ext uri="{BB962C8B-B14F-4D97-AF65-F5344CB8AC3E}">
        <p14:creationId xmlns:p14="http://schemas.microsoft.com/office/powerpoint/2010/main" val="16867673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a:t>6. Line</a:t>
            </a:r>
            <a:r>
              <a:rPr lang="en-SG" baseline="0" dirty="0"/>
              <a:t> Chart with trend line – Set Year of Order Date  to be column and Sum(Profit)  to be Rows. Create the trend line and explain the trend line. Explain the chart briefly. </a:t>
            </a:r>
            <a:r>
              <a:rPr lang="en-SG" b="1" baseline="0" dirty="0"/>
              <a:t>(Right Click on Trend Line)</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a:t>7. Line Chart with 2 Y-axis - Set Year of Order Date  to be column and Sum(Profit) and sum(Sales) to be Rows. Put Measures name as colour. Explain the chart briefly. Right click the sales-axis, select dual axis.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T distribution</a:t>
            </a:r>
            <a:r>
              <a:rPr lang="en-US" sz="1200" b="0" i="0" kern="1200" dirty="0">
                <a:solidFill>
                  <a:schemeClr val="tx1"/>
                </a:solidFill>
                <a:effectLst/>
                <a:latin typeface="+mn-lt"/>
                <a:ea typeface="+mn-ea"/>
                <a:cs typeface="+mn-cs"/>
              </a:rPr>
              <a:t>, also known as the Student's </a:t>
            </a:r>
            <a:r>
              <a:rPr lang="en-US" sz="1200" b="1" i="0" kern="1200" dirty="0">
                <a:solidFill>
                  <a:schemeClr val="tx1"/>
                </a:solidFill>
                <a:effectLst/>
                <a:latin typeface="+mn-lt"/>
                <a:ea typeface="+mn-ea"/>
                <a:cs typeface="+mn-cs"/>
              </a:rPr>
              <a:t>t</a:t>
            </a: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distribution</a:t>
            </a:r>
            <a:r>
              <a:rPr lang="en-US" sz="1200" b="0" i="0" kern="1200" dirty="0">
                <a:solidFill>
                  <a:schemeClr val="tx1"/>
                </a:solidFill>
                <a:effectLst/>
                <a:latin typeface="+mn-lt"/>
                <a:ea typeface="+mn-ea"/>
                <a:cs typeface="+mn-cs"/>
              </a:rPr>
              <a:t>, is a type of probability </a:t>
            </a:r>
            <a:r>
              <a:rPr lang="en-US" sz="1200" b="1" i="0" kern="1200" dirty="0">
                <a:solidFill>
                  <a:schemeClr val="tx1"/>
                </a:solidFill>
                <a:effectLst/>
                <a:latin typeface="+mn-lt"/>
                <a:ea typeface="+mn-ea"/>
                <a:cs typeface="+mn-cs"/>
              </a:rPr>
              <a:t>distribution</a:t>
            </a:r>
            <a:r>
              <a:rPr lang="en-US" sz="1200" b="0" i="0" kern="1200" dirty="0">
                <a:solidFill>
                  <a:schemeClr val="tx1"/>
                </a:solidFill>
                <a:effectLst/>
                <a:latin typeface="+mn-lt"/>
                <a:ea typeface="+mn-ea"/>
                <a:cs typeface="+mn-cs"/>
              </a:rPr>
              <a:t> that is similar to the normal </a:t>
            </a:r>
            <a:r>
              <a:rPr lang="en-US" sz="1200" b="1" i="0" kern="1200" dirty="0">
                <a:solidFill>
                  <a:schemeClr val="tx1"/>
                </a:solidFill>
                <a:effectLst/>
                <a:latin typeface="+mn-lt"/>
                <a:ea typeface="+mn-ea"/>
                <a:cs typeface="+mn-cs"/>
              </a:rPr>
              <a:t>distribution</a:t>
            </a:r>
            <a:r>
              <a:rPr lang="en-US" sz="1200" b="0" i="0" kern="1200" dirty="0">
                <a:solidFill>
                  <a:schemeClr val="tx1"/>
                </a:solidFill>
                <a:effectLst/>
                <a:latin typeface="+mn-lt"/>
                <a:ea typeface="+mn-ea"/>
                <a:cs typeface="+mn-cs"/>
              </a:rPr>
              <a:t> with its bell shape but has heavier tails. </a:t>
            </a:r>
            <a:r>
              <a:rPr lang="en-US" sz="1200" b="1" i="0" kern="1200" dirty="0">
                <a:solidFill>
                  <a:schemeClr val="tx1"/>
                </a:solidFill>
                <a:effectLst/>
                <a:latin typeface="+mn-lt"/>
                <a:ea typeface="+mn-ea"/>
                <a:cs typeface="+mn-cs"/>
              </a:rPr>
              <a:t>T distributions</a:t>
            </a:r>
            <a:r>
              <a:rPr lang="en-US" sz="1200" b="0" i="0" kern="1200" dirty="0">
                <a:solidFill>
                  <a:schemeClr val="tx1"/>
                </a:solidFill>
                <a:effectLst/>
                <a:latin typeface="+mn-lt"/>
                <a:ea typeface="+mn-ea"/>
                <a:cs typeface="+mn-cs"/>
              </a:rPr>
              <a:t> have a greater chance for extreme values than normal </a:t>
            </a:r>
            <a:r>
              <a:rPr lang="en-US" sz="1200" b="1" i="0" kern="1200" dirty="0">
                <a:solidFill>
                  <a:schemeClr val="tx1"/>
                </a:solidFill>
                <a:effectLst/>
                <a:latin typeface="+mn-lt"/>
                <a:ea typeface="+mn-ea"/>
                <a:cs typeface="+mn-cs"/>
              </a:rPr>
              <a:t>distributions</a:t>
            </a:r>
            <a:r>
              <a:rPr lang="en-US" sz="1200" b="0" i="0" kern="1200" dirty="0">
                <a:solidFill>
                  <a:schemeClr val="tx1"/>
                </a:solidFill>
                <a:effectLst/>
                <a:latin typeface="+mn-lt"/>
                <a:ea typeface="+mn-ea"/>
                <a:cs typeface="+mn-cs"/>
              </a:rPr>
              <a:t>, hence the fatter tails.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null hypothesis states that there is no relationship between the </a:t>
            </a:r>
            <a:r>
              <a:rPr lang="en-US" sz="1200" b="0" i="0" u="none" strike="noStrike" kern="1200" dirty="0">
                <a:solidFill>
                  <a:schemeClr val="tx1"/>
                </a:solidFill>
                <a:effectLst/>
                <a:latin typeface="+mn-lt"/>
                <a:ea typeface="+mn-ea"/>
                <a:cs typeface="+mn-cs"/>
                <a:hlinkClick r:id="rId3"/>
              </a:rPr>
              <a:t>two variables being studied</a:t>
            </a:r>
            <a:r>
              <a:rPr lang="en-US" sz="1200" b="0" i="0" kern="1200" dirty="0">
                <a:solidFill>
                  <a:schemeClr val="tx1"/>
                </a:solidFill>
                <a:effectLst/>
                <a:latin typeface="+mn-lt"/>
                <a:ea typeface="+mn-ea"/>
                <a:cs typeface="+mn-cs"/>
              </a:rPr>
              <a:t> (one variable does not affect the other). It states the results are due to chance and are not significant in terms of supporting the idea being investigated. Thus, the null hypothesis assumes that whatever you are trying to prove did not happen.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level of statistical significance is often expressed as a </a:t>
            </a:r>
            <a:r>
              <a:rPr lang="en-US" sz="1200" b="0" i="1" kern="1200" dirty="0">
                <a:solidFill>
                  <a:schemeClr val="tx1"/>
                </a:solidFill>
                <a:effectLst/>
                <a:latin typeface="+mn-lt"/>
                <a:ea typeface="+mn-ea"/>
                <a:cs typeface="+mn-cs"/>
              </a:rPr>
              <a:t>p</a:t>
            </a:r>
            <a:r>
              <a:rPr lang="en-US" sz="1200" b="0" i="0" kern="1200" dirty="0">
                <a:solidFill>
                  <a:schemeClr val="tx1"/>
                </a:solidFill>
                <a:effectLst/>
                <a:latin typeface="+mn-lt"/>
                <a:ea typeface="+mn-ea"/>
                <a:cs typeface="+mn-cs"/>
              </a:rPr>
              <a:t>-value between 0 and 1. The smaller the p-value, the stronger the evidence that you should reject the null hypothesis.</a:t>
            </a:r>
          </a:p>
          <a:p>
            <a:r>
              <a:rPr lang="en-US" sz="1200" b="0" i="0" kern="1200" dirty="0">
                <a:solidFill>
                  <a:schemeClr val="tx1"/>
                </a:solidFill>
                <a:effectLst/>
                <a:latin typeface="+mn-lt"/>
                <a:ea typeface="+mn-ea"/>
                <a:cs typeface="+mn-cs"/>
              </a:rPr>
              <a:t>A </a:t>
            </a:r>
            <a:r>
              <a:rPr lang="en-US" sz="1200" b="0" i="1" kern="1200" dirty="0">
                <a:solidFill>
                  <a:schemeClr val="tx1"/>
                </a:solidFill>
                <a:effectLst/>
                <a:latin typeface="+mn-lt"/>
                <a:ea typeface="+mn-ea"/>
                <a:cs typeface="+mn-cs"/>
              </a:rPr>
              <a:t>p</a:t>
            </a:r>
            <a:r>
              <a:rPr lang="en-US" sz="1200" b="0" i="0" kern="1200" dirty="0">
                <a:solidFill>
                  <a:schemeClr val="tx1"/>
                </a:solidFill>
                <a:effectLst/>
                <a:latin typeface="+mn-lt"/>
                <a:ea typeface="+mn-ea"/>
                <a:cs typeface="+mn-cs"/>
              </a:rPr>
              <a:t>-value less than 0.05 (typically ≤ 0.05) is statistically significant. It indicates strong evidence against the null hypothesis, as there is less than a 5% probability the null is correct (and the results are random). Therefore, we reject the null hypothesis, and accept the alternative hypothesis.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However, this does not mean that there is a 95% probability that the research hypothesis is true. The </a:t>
            </a:r>
            <a:r>
              <a:rPr lang="en-US" sz="1200" b="0" i="1" kern="1200" dirty="0">
                <a:solidFill>
                  <a:schemeClr val="tx1"/>
                </a:solidFill>
                <a:effectLst/>
                <a:latin typeface="+mn-lt"/>
                <a:ea typeface="+mn-ea"/>
                <a:cs typeface="+mn-cs"/>
              </a:rPr>
              <a:t>p</a:t>
            </a:r>
            <a:r>
              <a:rPr lang="en-US" sz="1200" b="0" i="0" kern="1200" dirty="0">
                <a:solidFill>
                  <a:schemeClr val="tx1"/>
                </a:solidFill>
                <a:effectLst/>
                <a:latin typeface="+mn-lt"/>
                <a:ea typeface="+mn-ea"/>
                <a:cs typeface="+mn-cs"/>
              </a:rPr>
              <a:t>-value is conditional upon the null hypothesis being true is unrelated to the truth or falsity of the research hypothesis.</a:t>
            </a:r>
          </a:p>
          <a:p>
            <a:r>
              <a:rPr lang="en-US" sz="1200" b="0" i="0" kern="1200" dirty="0">
                <a:solidFill>
                  <a:schemeClr val="tx1"/>
                </a:solidFill>
                <a:effectLst/>
                <a:latin typeface="+mn-lt"/>
                <a:ea typeface="+mn-ea"/>
                <a:cs typeface="+mn-cs"/>
              </a:rPr>
              <a:t>A </a:t>
            </a:r>
            <a:r>
              <a:rPr lang="en-US" sz="1200" b="0" i="1" kern="1200" dirty="0">
                <a:solidFill>
                  <a:schemeClr val="tx1"/>
                </a:solidFill>
                <a:effectLst/>
                <a:latin typeface="+mn-lt"/>
                <a:ea typeface="+mn-ea"/>
                <a:cs typeface="+mn-cs"/>
              </a:rPr>
              <a:t>p</a:t>
            </a:r>
            <a:r>
              <a:rPr lang="en-US" sz="1200" b="0" i="0" kern="1200" dirty="0">
                <a:solidFill>
                  <a:schemeClr val="tx1"/>
                </a:solidFill>
                <a:effectLst/>
                <a:latin typeface="+mn-lt"/>
                <a:ea typeface="+mn-ea"/>
                <a:cs typeface="+mn-cs"/>
              </a:rPr>
              <a:t>-value higher than 0.05 (&gt; 0.05) is not statistically significant and indicates strong evidence for the null hypothesis. This means we retain the null hypothesis and reject the alternative hypothesis. You should note that you cannot accept the null hypothesis, we can only reject the null or fail to reject 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statistically significant result cannot prove that a research hypothesis is correct (as this implies 100% certainty).</a:t>
            </a:r>
          </a:p>
          <a:p>
            <a:r>
              <a:rPr lang="en-US" sz="1200" b="0" i="0" kern="1200" dirty="0">
                <a:solidFill>
                  <a:schemeClr val="tx1"/>
                </a:solidFill>
                <a:effectLst/>
                <a:latin typeface="+mn-lt"/>
                <a:ea typeface="+mn-ea"/>
                <a:cs typeface="+mn-cs"/>
              </a:rPr>
              <a:t>Instead, we may state our results “provide support for” or “give evidence for” our research hypothesis (as there is still a slight probability that the results occurred by chance and the null hypothesis was correct – e.g. less than 5%).</a:t>
            </a:r>
          </a:p>
          <a:p>
            <a:pPr marL="0" marR="0" indent="0" algn="l" defTabSz="914400" rtl="0" eaLnBrk="1" fontAlgn="auto" latinLnBrk="0" hangingPunct="1">
              <a:lnSpc>
                <a:spcPct val="100000"/>
              </a:lnSpc>
              <a:spcBef>
                <a:spcPts val="0"/>
              </a:spcBef>
              <a:spcAft>
                <a:spcPts val="0"/>
              </a:spcAft>
              <a:buClrTx/>
              <a:buSzTx/>
              <a:buFontTx/>
              <a:buNone/>
              <a:tabLst/>
              <a:defRPr/>
            </a:pPr>
            <a:endParaRPr lang="en-SG" baseline="0" dirty="0"/>
          </a:p>
          <a:p>
            <a:endParaRPr lang="en-SG" baseline="0" dirty="0"/>
          </a:p>
        </p:txBody>
      </p:sp>
      <p:sp>
        <p:nvSpPr>
          <p:cNvPr id="4" name="Slide Number Placeholder 3"/>
          <p:cNvSpPr>
            <a:spLocks noGrp="1"/>
          </p:cNvSpPr>
          <p:nvPr>
            <p:ph type="sldNum" sz="quarter" idx="10"/>
          </p:nvPr>
        </p:nvSpPr>
        <p:spPr/>
        <p:txBody>
          <a:bodyPr/>
          <a:lstStyle/>
          <a:p>
            <a:fld id="{5D162ADB-F00E-4290-B162-FD0969BE4B2B}" type="slidenum">
              <a:rPr lang="en-US" smtClean="0"/>
              <a:t>34</a:t>
            </a:fld>
            <a:endParaRPr lang="en-US"/>
          </a:p>
        </p:txBody>
      </p:sp>
    </p:spTree>
    <p:extLst>
      <p:ext uri="{BB962C8B-B14F-4D97-AF65-F5344CB8AC3E}">
        <p14:creationId xmlns:p14="http://schemas.microsoft.com/office/powerpoint/2010/main" val="33918778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a:t>8. Area Chart </a:t>
            </a:r>
            <a:r>
              <a:rPr lang="en-SG" baseline="0" dirty="0"/>
              <a:t>– Set Year of Order Date  and customer segment to be column and product category and Sum(Profit) to be Rows. Explain the chart briefly.</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a:t>9. Bullet Chart – Bullet chart is usually created to compare actual with target. For this dataset, we will compare profit with sales. Set sum(profit) to be column and product category to be rows. Set sum(sales) as detail. Explain to the students that the reference lines can be swapped and edit. Explain the chart briefly. </a:t>
            </a:r>
            <a:r>
              <a:rPr lang="en-SG" b="1" baseline="0" dirty="0"/>
              <a:t>Bring in Sales and Profit, then click on Bullet chart], then bring in Category</a:t>
            </a:r>
          </a:p>
          <a:p>
            <a:pPr marL="0" marR="0" indent="0" algn="l" defTabSz="914400" rtl="0" eaLnBrk="1" fontAlgn="auto" latinLnBrk="0" hangingPunct="1">
              <a:lnSpc>
                <a:spcPct val="100000"/>
              </a:lnSpc>
              <a:spcBef>
                <a:spcPts val="0"/>
              </a:spcBef>
              <a:spcAft>
                <a:spcPts val="0"/>
              </a:spcAft>
              <a:buClrTx/>
              <a:buSzTx/>
              <a:buFontTx/>
              <a:buNone/>
              <a:tabLst/>
              <a:defRPr/>
            </a:pPr>
            <a:endParaRPr lang="en-SG"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SG"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SG" baseline="0" dirty="0"/>
          </a:p>
          <a:p>
            <a:endParaRPr lang="en-SG" dirty="0"/>
          </a:p>
        </p:txBody>
      </p:sp>
      <p:sp>
        <p:nvSpPr>
          <p:cNvPr id="4" name="Slide Number Placeholder 3"/>
          <p:cNvSpPr>
            <a:spLocks noGrp="1"/>
          </p:cNvSpPr>
          <p:nvPr>
            <p:ph type="sldNum" sz="quarter" idx="10"/>
          </p:nvPr>
        </p:nvSpPr>
        <p:spPr/>
        <p:txBody>
          <a:bodyPr/>
          <a:lstStyle/>
          <a:p>
            <a:fld id="{5D162ADB-F00E-4290-B162-FD0969BE4B2B}" type="slidenum">
              <a:rPr lang="en-US" smtClean="0"/>
              <a:t>35</a:t>
            </a:fld>
            <a:endParaRPr lang="en-US"/>
          </a:p>
        </p:txBody>
      </p:sp>
    </p:spTree>
    <p:extLst>
      <p:ext uri="{BB962C8B-B14F-4D97-AF65-F5344CB8AC3E}">
        <p14:creationId xmlns:p14="http://schemas.microsoft.com/office/powerpoint/2010/main" val="15254023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a:t>10. Gantt Chart –</a:t>
            </a:r>
            <a:r>
              <a:rPr lang="en-SG" baseline="0" dirty="0"/>
              <a:t> Uncheck Aggregate measures and explain why this need to be done. Create a calculated field, Time to Ship which is ship date – order date. Set Day of Order Date  to be column and product category and region to be Rows.  Set colour to be region and size to Time to Ship. Explain the chart briefly.</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a:t>11. Heat Map - Set region to be column and product category and customer segment to be Rows. Set colour to be sum(sales) and size to sum(Profit). Explain the chart briefly.</a:t>
            </a:r>
          </a:p>
          <a:p>
            <a:endParaRPr lang="en-SG" dirty="0"/>
          </a:p>
        </p:txBody>
      </p:sp>
      <p:sp>
        <p:nvSpPr>
          <p:cNvPr id="4" name="Slide Number Placeholder 3"/>
          <p:cNvSpPr>
            <a:spLocks noGrp="1"/>
          </p:cNvSpPr>
          <p:nvPr>
            <p:ph type="sldNum" sz="quarter" idx="10"/>
          </p:nvPr>
        </p:nvSpPr>
        <p:spPr/>
        <p:txBody>
          <a:bodyPr/>
          <a:lstStyle/>
          <a:p>
            <a:fld id="{5D162ADB-F00E-4290-B162-FD0969BE4B2B}" type="slidenum">
              <a:rPr lang="en-US" smtClean="0"/>
              <a:t>36</a:t>
            </a:fld>
            <a:endParaRPr lang="en-US"/>
          </a:p>
        </p:txBody>
      </p:sp>
    </p:spTree>
    <p:extLst>
      <p:ext uri="{BB962C8B-B14F-4D97-AF65-F5344CB8AC3E}">
        <p14:creationId xmlns:p14="http://schemas.microsoft.com/office/powerpoint/2010/main" val="36224258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37</a:t>
            </a:fld>
            <a:endParaRPr lang="en-US"/>
          </a:p>
        </p:txBody>
      </p:sp>
    </p:spTree>
    <p:extLst>
      <p:ext uri="{BB962C8B-B14F-4D97-AF65-F5344CB8AC3E}">
        <p14:creationId xmlns:p14="http://schemas.microsoft.com/office/powerpoint/2010/main" val="12864276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46</a:t>
            </a:fld>
            <a:endParaRPr lang="en-US"/>
          </a:p>
        </p:txBody>
      </p:sp>
    </p:spTree>
    <p:extLst>
      <p:ext uri="{BB962C8B-B14F-4D97-AF65-F5344CB8AC3E}">
        <p14:creationId xmlns:p14="http://schemas.microsoft.com/office/powerpoint/2010/main" val="18679188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scatter plot is a type of plot or mathematical diagram using Cartesian coordinates to display values for typically two variables for a set of data. If the points are coded, one additional variable can be displayed.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Scatter plots’ primary uses are to observe and show relationships between two numeric variables. The dots in a scatter plot not only report the values of individual data points, but also patterns when the data are taken as a whole.</a:t>
            </a:r>
          </a:p>
          <a:p>
            <a:r>
              <a:rPr lang="en-US" sz="1200" b="0" i="0" kern="1200" dirty="0">
                <a:solidFill>
                  <a:schemeClr val="tx1"/>
                </a:solidFill>
                <a:effectLst/>
                <a:latin typeface="+mn-lt"/>
                <a:ea typeface="+mn-ea"/>
                <a:cs typeface="+mn-cs"/>
              </a:rPr>
              <a:t>Identification of correlational relationships are common with scatter plots. In these cases, we want to know, if we were given a particular horizontal value, what a good prediction would be for the vertical value. You will often see the variable on the horizontal axis denoted an independent variable, and the variable on the vertical axis the dependent variable. Relationships between variables can be described in many ways: positive or negative, strong or weak, linear or nonlinear.</a:t>
            </a:r>
          </a:p>
          <a:p>
            <a:endParaRPr lang="en-US" dirty="0"/>
          </a:p>
          <a:p>
            <a:r>
              <a:rPr lang="en-US" sz="1200" b="0" i="0" kern="1200" dirty="0">
                <a:solidFill>
                  <a:schemeClr val="tx1"/>
                </a:solidFill>
                <a:effectLst/>
                <a:latin typeface="+mn-lt"/>
                <a:ea typeface="+mn-ea"/>
                <a:cs typeface="+mn-cs"/>
              </a:rPr>
              <a:t>A scatter plot can also be useful for identifying other patterns in data. We can divide data points into groups based on how closely sets of points cluster together. Scatter plots can also show if there are any unexpected gaps in the data and if there are any outlier points. This can be useful if we want to segment the data into different parts, like in the development of user personas.</a:t>
            </a:r>
          </a:p>
          <a:p>
            <a:endParaRPr lang="en-US" dirty="0"/>
          </a:p>
          <a:p>
            <a:r>
              <a:rPr lang="en-US" sz="1200" b="1" i="0" u="none" strike="noStrike" kern="1200" dirty="0" err="1">
                <a:solidFill>
                  <a:schemeClr val="tx1"/>
                </a:solidFill>
                <a:effectLst/>
                <a:latin typeface="+mn-lt"/>
                <a:ea typeface="+mn-ea"/>
                <a:cs typeface="+mn-cs"/>
                <a:hlinkClick r:id="rId3"/>
              </a:rPr>
              <a:t>Overplotting</a:t>
            </a:r>
            <a:endParaRPr lang="en-US" sz="1200" b="1" i="0" u="none" strike="noStrike" kern="1200" dirty="0">
              <a:solidFill>
                <a:schemeClr val="tx1"/>
              </a:solidFill>
              <a:effectLst/>
              <a:latin typeface="+mn-lt"/>
              <a:ea typeface="+mn-ea"/>
              <a:cs typeface="+mn-cs"/>
              <a:hlinkClick r:id="rId3"/>
            </a:endParaRPr>
          </a:p>
          <a:p>
            <a:r>
              <a:rPr lang="en-US" sz="1200" b="0" i="0" kern="1200" dirty="0">
                <a:solidFill>
                  <a:schemeClr val="tx1"/>
                </a:solidFill>
                <a:effectLst/>
                <a:latin typeface="+mn-lt"/>
                <a:ea typeface="+mn-ea"/>
                <a:cs typeface="+mn-cs"/>
              </a:rPr>
              <a:t>When we have lots of data points to plot, this can run into the issue of </a:t>
            </a:r>
            <a:r>
              <a:rPr lang="en-US" sz="1200" b="0" i="0" kern="1200" dirty="0" err="1">
                <a:solidFill>
                  <a:schemeClr val="tx1"/>
                </a:solidFill>
                <a:effectLst/>
                <a:latin typeface="+mn-lt"/>
                <a:ea typeface="+mn-ea"/>
                <a:cs typeface="+mn-cs"/>
              </a:rPr>
              <a:t>overplotting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Overplotting</a:t>
            </a:r>
            <a:r>
              <a:rPr lang="en-US" sz="1200" b="0" i="0" kern="1200" dirty="0">
                <a:solidFill>
                  <a:schemeClr val="tx1"/>
                </a:solidFill>
                <a:effectLst/>
                <a:latin typeface="+mn-lt"/>
                <a:ea typeface="+mn-ea"/>
                <a:cs typeface="+mn-cs"/>
              </a:rPr>
              <a:t> is the case where data points overlap to a degree where we have difficulty seeing relationships between points and variables. It can be difficult to tell how densely-packed data points are when many of them are in a small area. There are a few common ways to alleviate this issue. One alternative is to sample only a subset of data points: a random selection of points should still give the general idea of the patterns in the full data. We can also change the form of the dots, adding transparency to allow for overlaps to be visible, or reducing point size so that fewer overlaps occur. As a third option, we might even choose a different chart type like the </a:t>
            </a:r>
            <a:r>
              <a:rPr lang="en-US" sz="1200" b="0" i="0" u="none" strike="noStrike" kern="1200" dirty="0" err="1">
                <a:solidFill>
                  <a:schemeClr val="tx1"/>
                </a:solidFill>
                <a:effectLst/>
                <a:latin typeface="+mn-lt"/>
                <a:ea typeface="+mn-ea"/>
                <a:cs typeface="+mn-cs"/>
                <a:hlinkClick r:id="rId4"/>
              </a:rPr>
              <a:t>heatmap</a:t>
            </a:r>
            <a:r>
              <a:rPr lang="en-US" sz="1200" b="0" i="0" kern="1200" dirty="0">
                <a:solidFill>
                  <a:schemeClr val="tx1"/>
                </a:solidFill>
                <a:effectLst/>
                <a:latin typeface="+mn-lt"/>
                <a:ea typeface="+mn-ea"/>
                <a:cs typeface="+mn-cs"/>
              </a:rPr>
              <a:t>, where color indicates the number of points in each bin. </a:t>
            </a:r>
            <a:r>
              <a:rPr lang="en-US" sz="1200" b="0" i="0" kern="1200" dirty="0" err="1">
                <a:solidFill>
                  <a:schemeClr val="tx1"/>
                </a:solidFill>
                <a:effectLst/>
                <a:latin typeface="+mn-lt"/>
                <a:ea typeface="+mn-ea"/>
                <a:cs typeface="+mn-cs"/>
              </a:rPr>
              <a:t>Heatmaps</a:t>
            </a:r>
            <a:r>
              <a:rPr lang="en-US" sz="1200" b="0" i="0" kern="1200" dirty="0">
                <a:solidFill>
                  <a:schemeClr val="tx1"/>
                </a:solidFill>
                <a:effectLst/>
                <a:latin typeface="+mn-lt"/>
                <a:ea typeface="+mn-ea"/>
                <a:cs typeface="+mn-cs"/>
              </a:rPr>
              <a:t> in this use case are also known as 2-d histograms.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a:t>
            </a:r>
            <a:r>
              <a:rPr lang="en-US" altLang="zh-CN" sz="1200" b="0" i="0" kern="1200" dirty="0">
                <a:solidFill>
                  <a:schemeClr val="tx1"/>
                </a:solidFill>
                <a:effectLst/>
                <a:latin typeface="+mn-lt"/>
                <a:ea typeface="+mn-ea"/>
                <a:cs typeface="+mn-cs"/>
              </a:rPr>
              <a:t>nterpreting correlations as causation</a:t>
            </a:r>
          </a:p>
          <a:p>
            <a:r>
              <a:rPr lang="en-US" sz="1200" b="0" i="0" kern="1200" dirty="0">
                <a:solidFill>
                  <a:schemeClr val="tx1"/>
                </a:solidFill>
                <a:effectLst/>
                <a:latin typeface="+mn-lt"/>
                <a:ea typeface="+mn-ea"/>
                <a:cs typeface="+mn-cs"/>
              </a:rPr>
              <a:t>Add a trend line</a:t>
            </a:r>
          </a:p>
          <a:p>
            <a:r>
              <a:rPr lang="en-US" sz="1200" b="0" i="0" kern="1200" dirty="0">
                <a:solidFill>
                  <a:schemeClr val="tx1"/>
                </a:solidFill>
                <a:effectLst/>
                <a:latin typeface="+mn-lt"/>
                <a:ea typeface="+mn-ea"/>
                <a:cs typeface="+mn-cs"/>
              </a:rPr>
              <a:t>Categorical third variable</a:t>
            </a:r>
          </a:p>
          <a:p>
            <a:r>
              <a:rPr lang="en-US" sz="1200" b="0" i="0" kern="1200" dirty="0">
                <a:solidFill>
                  <a:schemeClr val="tx1"/>
                </a:solidFill>
                <a:effectLst/>
                <a:latin typeface="+mn-lt"/>
                <a:ea typeface="+mn-ea"/>
                <a:cs typeface="+mn-cs"/>
              </a:rPr>
              <a:t>Numeric third variable</a:t>
            </a:r>
          </a:p>
          <a:p>
            <a:endParaRPr lang="en-US" sz="1200" b="0" i="0" kern="1200" dirty="0">
              <a:solidFill>
                <a:schemeClr val="tx1"/>
              </a:solidFill>
              <a:effectLst/>
              <a:latin typeface="+mn-lt"/>
              <a:ea typeface="+mn-ea"/>
              <a:cs typeface="+mn-cs"/>
            </a:endParaRPr>
          </a:p>
          <a:p>
            <a:br>
              <a:rPr lang="en-US" dirty="0"/>
            </a:br>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47</a:t>
            </a:fld>
            <a:endParaRPr lang="en-US"/>
          </a:p>
        </p:txBody>
      </p:sp>
    </p:spTree>
    <p:extLst>
      <p:ext uri="{BB962C8B-B14F-4D97-AF65-F5344CB8AC3E}">
        <p14:creationId xmlns:p14="http://schemas.microsoft.com/office/powerpoint/2010/main" val="18705171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36A4A8-4679-F349-B4E1-60A94314D23D}" type="slidenum">
              <a:rPr lang="en-US" smtClean="0"/>
              <a:t>53</a:t>
            </a:fld>
            <a:endParaRPr lang="en-US"/>
          </a:p>
        </p:txBody>
      </p:sp>
    </p:spTree>
    <p:extLst>
      <p:ext uri="{BB962C8B-B14F-4D97-AF65-F5344CB8AC3E}">
        <p14:creationId xmlns:p14="http://schemas.microsoft.com/office/powerpoint/2010/main" val="35942711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Use packed bubble charts to display data in a cluster of circles. Dimensions define the individual bubbles, and measures define the size and color of the individual circles.</a:t>
            </a:r>
            <a:endParaRPr lang="en-US" dirty="0"/>
          </a:p>
        </p:txBody>
      </p:sp>
      <p:sp>
        <p:nvSpPr>
          <p:cNvPr id="4" name="Slide Number Placeholder 3"/>
          <p:cNvSpPr>
            <a:spLocks noGrp="1"/>
          </p:cNvSpPr>
          <p:nvPr>
            <p:ph type="sldNum" sz="quarter" idx="5"/>
          </p:nvPr>
        </p:nvSpPr>
        <p:spPr/>
        <p:txBody>
          <a:bodyPr/>
          <a:lstStyle/>
          <a:p>
            <a:fld id="{2E36A4A8-4679-F349-B4E1-60A94314D23D}" type="slidenum">
              <a:rPr lang="en-US" smtClean="0"/>
              <a:t>54</a:t>
            </a:fld>
            <a:endParaRPr lang="en-US"/>
          </a:p>
        </p:txBody>
      </p:sp>
    </p:spTree>
    <p:extLst>
      <p:ext uri="{BB962C8B-B14F-4D97-AF65-F5344CB8AC3E}">
        <p14:creationId xmlns:p14="http://schemas.microsoft.com/office/powerpoint/2010/main" val="28979567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Histograms are used to show distributions of variables while bar charts are used to compare variables. Histograms plot quantitative data with ranges of the data grouped into bins or intervals while bar charts plot categorical data.</a:t>
            </a:r>
            <a:endParaRPr lang="en-US" dirty="0"/>
          </a:p>
        </p:txBody>
      </p:sp>
      <p:sp>
        <p:nvSpPr>
          <p:cNvPr id="4" name="Slide Number Placeholder 3"/>
          <p:cNvSpPr>
            <a:spLocks noGrp="1"/>
          </p:cNvSpPr>
          <p:nvPr>
            <p:ph type="sldNum" sz="quarter" idx="5"/>
          </p:nvPr>
        </p:nvSpPr>
        <p:spPr/>
        <p:txBody>
          <a:bodyPr/>
          <a:lstStyle/>
          <a:p>
            <a:fld id="{2E36A4A8-4679-F349-B4E1-60A94314D23D}" type="slidenum">
              <a:rPr lang="en-US" smtClean="0"/>
              <a:t>55</a:t>
            </a:fld>
            <a:endParaRPr lang="en-US"/>
          </a:p>
        </p:txBody>
      </p:sp>
    </p:spTree>
    <p:extLst>
      <p:ext uri="{BB962C8B-B14F-4D97-AF65-F5344CB8AC3E}">
        <p14:creationId xmlns:p14="http://schemas.microsoft.com/office/powerpoint/2010/main" val="2812447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a:t>
            </a:r>
            <a:r>
              <a:rPr lang="en-US" sz="1200" b="1" i="0" kern="1200" dirty="0" err="1">
                <a:solidFill>
                  <a:schemeClr val="tx1"/>
                </a:solidFill>
                <a:effectLst/>
                <a:latin typeface="+mn-lt"/>
                <a:ea typeface="+mn-ea"/>
                <a:cs typeface="+mn-cs"/>
              </a:rPr>
              <a:t>sparkline</a:t>
            </a:r>
            <a:r>
              <a:rPr lang="en-US" sz="1200" b="0" i="0" kern="1200" dirty="0">
                <a:solidFill>
                  <a:schemeClr val="tx1"/>
                </a:solidFill>
                <a:effectLst/>
                <a:latin typeface="+mn-lt"/>
                <a:ea typeface="+mn-ea"/>
                <a:cs typeface="+mn-cs"/>
              </a:rPr>
              <a:t> is a very small line chart, typically drawn without axes or coordinates. It presents the general shape of the variation (typically over time) in some measurement, such as </a:t>
            </a:r>
            <a:r>
              <a:rPr lang="en-US" sz="1200" b="0" i="0" u="none" strike="noStrike" kern="1200" dirty="0">
                <a:solidFill>
                  <a:schemeClr val="tx1"/>
                </a:solidFill>
                <a:effectLst/>
                <a:latin typeface="+mn-lt"/>
                <a:ea typeface="+mn-ea"/>
                <a:cs typeface="+mn-cs"/>
                <a:hlinkClick r:id="rId3" tooltip="Temperature"/>
              </a:rPr>
              <a:t>temperature</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hlinkClick r:id="rId4" tooltip="Stock market"/>
              </a:rPr>
              <a:t>stock market</a:t>
            </a:r>
            <a:r>
              <a:rPr lang="en-US" sz="1200" b="0" i="0" kern="1200" dirty="0">
                <a:solidFill>
                  <a:schemeClr val="tx1"/>
                </a:solidFill>
                <a:effectLst/>
                <a:latin typeface="+mn-lt"/>
                <a:ea typeface="+mn-ea"/>
                <a:cs typeface="+mn-cs"/>
              </a:rPr>
              <a:t> price, in a simple and highly condensed way. </a:t>
            </a:r>
            <a:r>
              <a:rPr lang="en-US" sz="1200" b="0" i="0" kern="1200" dirty="0" err="1">
                <a:solidFill>
                  <a:schemeClr val="tx1"/>
                </a:solidFill>
                <a:effectLst/>
                <a:latin typeface="+mn-lt"/>
                <a:ea typeface="+mn-ea"/>
                <a:cs typeface="+mn-cs"/>
              </a:rPr>
              <a:t>Sparklines</a:t>
            </a:r>
            <a:r>
              <a:rPr lang="en-US" sz="1200" b="0" i="0" kern="1200" dirty="0">
                <a:solidFill>
                  <a:schemeClr val="tx1"/>
                </a:solidFill>
                <a:effectLst/>
                <a:latin typeface="+mn-lt"/>
                <a:ea typeface="+mn-ea"/>
                <a:cs typeface="+mn-cs"/>
              </a:rPr>
              <a:t> are small enough to be embedded in text, or several </a:t>
            </a:r>
            <a:r>
              <a:rPr lang="en-US" sz="1200" b="0" i="0" kern="1200" dirty="0" err="1">
                <a:solidFill>
                  <a:schemeClr val="tx1"/>
                </a:solidFill>
                <a:effectLst/>
                <a:latin typeface="+mn-lt"/>
                <a:ea typeface="+mn-ea"/>
                <a:cs typeface="+mn-cs"/>
              </a:rPr>
              <a:t>sparklines</a:t>
            </a:r>
            <a:r>
              <a:rPr lang="en-US" sz="1200" b="0" i="0" kern="1200" dirty="0">
                <a:solidFill>
                  <a:schemeClr val="tx1"/>
                </a:solidFill>
                <a:effectLst/>
                <a:latin typeface="+mn-lt"/>
                <a:ea typeface="+mn-ea"/>
                <a:cs typeface="+mn-cs"/>
              </a:rPr>
              <a:t> may be grouped together as elements of a </a:t>
            </a:r>
            <a:r>
              <a:rPr lang="en-US" sz="1200" b="0" i="0" u="none" strike="noStrike" kern="1200" dirty="0">
                <a:solidFill>
                  <a:schemeClr val="tx1"/>
                </a:solidFill>
                <a:effectLst/>
                <a:latin typeface="+mn-lt"/>
                <a:ea typeface="+mn-ea"/>
                <a:cs typeface="+mn-cs"/>
                <a:hlinkClick r:id="rId5" tooltip="Small multiple"/>
              </a:rPr>
              <a:t>small multiple</a:t>
            </a:r>
            <a:r>
              <a:rPr lang="en-US" sz="1200" b="0" i="0" kern="1200" dirty="0">
                <a:solidFill>
                  <a:schemeClr val="tx1"/>
                </a:solidFill>
                <a:effectLst/>
                <a:latin typeface="+mn-lt"/>
                <a:ea typeface="+mn-ea"/>
                <a:cs typeface="+mn-cs"/>
              </a:rPr>
              <a:t>. Whereas the typical </a:t>
            </a:r>
            <a:r>
              <a:rPr lang="en-US" sz="1200" b="0" i="0" u="none" strike="noStrike" kern="1200" dirty="0">
                <a:solidFill>
                  <a:schemeClr val="tx1"/>
                </a:solidFill>
                <a:effectLst/>
                <a:latin typeface="+mn-lt"/>
                <a:ea typeface="+mn-ea"/>
                <a:cs typeface="+mn-cs"/>
                <a:hlinkClick r:id="rId6" tooltip="Chart"/>
              </a:rPr>
              <a:t>chart</a:t>
            </a:r>
            <a:r>
              <a:rPr lang="en-US" sz="1200" b="0" i="0" kern="1200" dirty="0">
                <a:solidFill>
                  <a:schemeClr val="tx1"/>
                </a:solidFill>
                <a:effectLst/>
                <a:latin typeface="+mn-lt"/>
                <a:ea typeface="+mn-ea"/>
                <a:cs typeface="+mn-cs"/>
              </a:rPr>
              <a:t> is designed to show as much data as possible, and is set off from the flow of text, </a:t>
            </a:r>
            <a:r>
              <a:rPr lang="en-US" sz="1200" b="0" i="0" kern="1200" dirty="0" err="1">
                <a:solidFill>
                  <a:schemeClr val="tx1"/>
                </a:solidFill>
                <a:effectLst/>
                <a:latin typeface="+mn-lt"/>
                <a:ea typeface="+mn-ea"/>
                <a:cs typeface="+mn-cs"/>
              </a:rPr>
              <a:t>sparklines</a:t>
            </a:r>
            <a:r>
              <a:rPr lang="en-US" sz="1200" b="0" i="0" kern="1200" dirty="0">
                <a:solidFill>
                  <a:schemeClr val="tx1"/>
                </a:solidFill>
                <a:effectLst/>
                <a:latin typeface="+mn-lt"/>
                <a:ea typeface="+mn-ea"/>
                <a:cs typeface="+mn-cs"/>
              </a:rPr>
              <a:t> are intended to be succinct, memorable, and located where they are discussed.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Remember, </a:t>
            </a:r>
            <a:r>
              <a:rPr lang="en-US" sz="1200" b="0" i="0" kern="1200" dirty="0" err="1">
                <a:solidFill>
                  <a:schemeClr val="tx1"/>
                </a:solidFill>
                <a:effectLst/>
                <a:latin typeface="+mn-lt"/>
                <a:ea typeface="+mn-ea"/>
                <a:cs typeface="+mn-cs"/>
              </a:rPr>
              <a:t>sparklines</a:t>
            </a:r>
            <a:r>
              <a:rPr lang="en-US" sz="1200" b="0" i="0" kern="1200" dirty="0">
                <a:solidFill>
                  <a:schemeClr val="tx1"/>
                </a:solidFill>
                <a:effectLst/>
                <a:latin typeface="+mn-lt"/>
                <a:ea typeface="+mn-ea"/>
                <a:cs typeface="+mn-cs"/>
              </a:rPr>
              <a:t> are not quite like regular charts or graphs in that they are meant to provide quick trends at a glance. They don’t usually contain typical context, such as the axis values.</a:t>
            </a:r>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14</a:t>
            </a:fld>
            <a:endParaRPr lang="en-US"/>
          </a:p>
        </p:txBody>
      </p:sp>
    </p:spTree>
    <p:extLst>
      <p:ext uri="{BB962C8B-B14F-4D97-AF65-F5344CB8AC3E}">
        <p14:creationId xmlns:p14="http://schemas.microsoft.com/office/powerpoint/2010/main" val="18831485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36A4A8-4679-F349-B4E1-60A94314D23D}" type="slidenum">
              <a:rPr lang="en-US" smtClean="0"/>
              <a:t>56</a:t>
            </a:fld>
            <a:endParaRPr lang="en-US"/>
          </a:p>
        </p:txBody>
      </p:sp>
    </p:spTree>
    <p:extLst>
      <p:ext uri="{BB962C8B-B14F-4D97-AF65-F5344CB8AC3E}">
        <p14:creationId xmlns:p14="http://schemas.microsoft.com/office/powerpoint/2010/main" val="26964874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36A4A8-4679-F349-B4E1-60A94314D23D}" type="slidenum">
              <a:rPr lang="en-US" smtClean="0"/>
              <a:t>57</a:t>
            </a:fld>
            <a:endParaRPr lang="en-US"/>
          </a:p>
        </p:txBody>
      </p:sp>
    </p:spTree>
    <p:extLst>
      <p:ext uri="{BB962C8B-B14F-4D97-AF65-F5344CB8AC3E}">
        <p14:creationId xmlns:p14="http://schemas.microsoft.com/office/powerpoint/2010/main" val="36954197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When you create map views using the online map provider, Tableau stores the images that make up the map in a cache. That way, as you continue your analysis you don’t have to wait for the maps to be retrieved. In addition, by storing the maps, you can do a certain amount of work when you are offline. For more information, see Select Background Maps.</a:t>
            </a:r>
          </a:p>
          <a:p>
            <a:endParaRPr lang="en-SG" dirty="0"/>
          </a:p>
          <a:p>
            <a:r>
              <a:rPr lang="en-SG" dirty="0"/>
              <a:t>The cache for the maps are stored with your temporary internet files and can be cleared at any time by deleting the temporary files from your browser.</a:t>
            </a:r>
          </a:p>
          <a:p>
            <a:endParaRPr lang="en-SG" dirty="0"/>
          </a:p>
          <a:p>
            <a:r>
              <a:rPr lang="en-SG" dirty="0"/>
              <a:t>Stored map images and legends remain valid for about thirty days. After that time, Tableau will not use the stored image; instead, it will require you to reconnect and fetch an updated map. This is to prevent the map images from becoming outdated.</a:t>
            </a:r>
          </a:p>
          <a:p>
            <a:endParaRPr lang="en-SG" dirty="0"/>
          </a:p>
          <a:p>
            <a:r>
              <a:rPr lang="en-SG" dirty="0"/>
              <a:t>Read more at </a:t>
            </a:r>
            <a:r>
              <a:rPr lang="en-US" dirty="0">
                <a:hlinkClick r:id="rId3"/>
              </a:rPr>
              <a:t>https://help.tableau.com/current/pro/desktop/en-us/maps.htm</a:t>
            </a:r>
            <a:endParaRPr lang="en-SG" dirty="0"/>
          </a:p>
        </p:txBody>
      </p:sp>
      <p:sp>
        <p:nvSpPr>
          <p:cNvPr id="4" name="Slide Number Placeholder 3"/>
          <p:cNvSpPr>
            <a:spLocks noGrp="1"/>
          </p:cNvSpPr>
          <p:nvPr>
            <p:ph type="sldNum" sz="quarter" idx="10"/>
          </p:nvPr>
        </p:nvSpPr>
        <p:spPr/>
        <p:txBody>
          <a:bodyPr/>
          <a:lstStyle/>
          <a:p>
            <a:fld id="{5D162ADB-F00E-4290-B162-FD0969BE4B2B}" type="slidenum">
              <a:rPr lang="en-US" smtClean="0"/>
              <a:t>62</a:t>
            </a:fld>
            <a:endParaRPr lang="en-US"/>
          </a:p>
        </p:txBody>
      </p:sp>
    </p:spTree>
    <p:extLst>
      <p:ext uri="{BB962C8B-B14F-4D97-AF65-F5344CB8AC3E}">
        <p14:creationId xmlns:p14="http://schemas.microsoft.com/office/powerpoint/2010/main" val="42305709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Use</a:t>
            </a:r>
            <a:r>
              <a:rPr lang="en-SG" baseline="0" dirty="0"/>
              <a:t> Global Superstore 2016 – Order Data, Using filter on country to retrieve only US data</a:t>
            </a:r>
          </a:p>
          <a:p>
            <a:pPr marL="228600" indent="-228600">
              <a:buAutoNum type="arabicPeriod"/>
            </a:pPr>
            <a:r>
              <a:rPr lang="en-SG" dirty="0"/>
              <a:t>Set Longitude to be columns and</a:t>
            </a:r>
            <a:r>
              <a:rPr lang="en-SG" baseline="0" dirty="0"/>
              <a:t> Latitude to be rows, country and state to be details and sum(profit) as colour. Note that the map is loaded from </a:t>
            </a:r>
            <a:r>
              <a:rPr lang="en-SG" baseline="0" dirty="0" err="1"/>
              <a:t>openstreet</a:t>
            </a:r>
            <a:r>
              <a:rPr lang="en-SG" baseline="0" dirty="0"/>
              <a:t> map and required online connectivity. If offline map is required you can store the map. (information provided below). Show students the map layers, note that there is no map layer for offline map. Show students how to change the colour to green-red as shown above. Explain the map view briefly. </a:t>
            </a:r>
          </a:p>
          <a:p>
            <a:r>
              <a:rPr lang="en-SG" baseline="0" dirty="0"/>
              <a:t>Map View Offline - </a:t>
            </a:r>
            <a:r>
              <a:rPr lang="en-SG" dirty="0"/>
              <a:t>When you create map views using the online map provider, Tableau stores the images that make up the map in a cache. That way, as you continue your analysis you don’t have to wait for the maps to be retrieved. In addition, by storing the maps, you can do a certain amount of work when you are offline. For more information, see Select Background Maps.</a:t>
            </a:r>
          </a:p>
          <a:p>
            <a:r>
              <a:rPr lang="en-SG" dirty="0"/>
              <a:t>The cache for the maps are stored with your temporary internet files and can be cleared at any time by deleting the temporary files from your browser.</a:t>
            </a:r>
          </a:p>
          <a:p>
            <a:r>
              <a:rPr lang="en-SG" dirty="0"/>
              <a:t>Stored map images and legends remain valid for about thirty days. After that time, Tableau will not use the stored image; instead, it will require you to reconnect and fetch an updated map. This is to prevent the map images from becoming outdated. Read more at </a:t>
            </a:r>
            <a:r>
              <a:rPr lang="en-US" dirty="0">
                <a:hlinkClick r:id="rId3"/>
              </a:rPr>
              <a:t>https://help.tableau.com/current/pro/desktop/en-us/maps.htm</a:t>
            </a:r>
            <a:endParaRPr lang="en-SG" dirty="0"/>
          </a:p>
          <a:p>
            <a:endParaRPr lang="en-SG" dirty="0"/>
          </a:p>
          <a:p>
            <a:endParaRPr lang="en-SG" dirty="0"/>
          </a:p>
        </p:txBody>
      </p:sp>
      <p:sp>
        <p:nvSpPr>
          <p:cNvPr id="4" name="Slide Number Placeholder 3"/>
          <p:cNvSpPr>
            <a:spLocks noGrp="1"/>
          </p:cNvSpPr>
          <p:nvPr>
            <p:ph type="sldNum" sz="quarter" idx="10"/>
          </p:nvPr>
        </p:nvSpPr>
        <p:spPr/>
        <p:txBody>
          <a:bodyPr/>
          <a:lstStyle/>
          <a:p>
            <a:fld id="{5D162ADB-F00E-4290-B162-FD0969BE4B2B}" type="slidenum">
              <a:rPr lang="en-US" smtClean="0"/>
              <a:t>63</a:t>
            </a:fld>
            <a:endParaRPr lang="en-US"/>
          </a:p>
        </p:txBody>
      </p:sp>
    </p:spTree>
    <p:extLst>
      <p:ext uri="{BB962C8B-B14F-4D97-AF65-F5344CB8AC3E}">
        <p14:creationId xmlns:p14="http://schemas.microsoft.com/office/powerpoint/2010/main" val="15139593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a:t>2. Scatterplot –</a:t>
            </a:r>
            <a:r>
              <a:rPr lang="en-SG" baseline="0" dirty="0"/>
              <a:t> Uncheck Aggregate measures and explain why this need to be done. Set sales to be column and profit to be Row.  Set colour to be customer segment. Create a filter for product category. Explain the difference between filtering at the chart and filtering at the data sources tab. Explain the chart briefly.</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a:t>3. Histogram – Go Measures, Right Click on Profit to Create Bins for Profit and set the bin size to 1000. Explain that Tableau can suggest bin size. Set Profit (bin) for column and count(profit) to be row. Explain how to change from sum(profit) to count(profit). Explain the difference between creating bins and groups. </a:t>
            </a:r>
          </a:p>
          <a:p>
            <a:endParaRPr lang="en-SG" dirty="0"/>
          </a:p>
          <a:p>
            <a:endParaRPr lang="en-SG" dirty="0"/>
          </a:p>
        </p:txBody>
      </p:sp>
      <p:sp>
        <p:nvSpPr>
          <p:cNvPr id="4" name="Slide Number Placeholder 3"/>
          <p:cNvSpPr>
            <a:spLocks noGrp="1"/>
          </p:cNvSpPr>
          <p:nvPr>
            <p:ph type="sldNum" sz="quarter" idx="10"/>
          </p:nvPr>
        </p:nvSpPr>
        <p:spPr/>
        <p:txBody>
          <a:bodyPr/>
          <a:lstStyle/>
          <a:p>
            <a:fld id="{5D162ADB-F00E-4290-B162-FD0969BE4B2B}" type="slidenum">
              <a:rPr lang="en-US" smtClean="0"/>
              <a:t>64</a:t>
            </a:fld>
            <a:endParaRPr lang="en-US"/>
          </a:p>
        </p:txBody>
      </p:sp>
    </p:spTree>
    <p:extLst>
      <p:ext uri="{BB962C8B-B14F-4D97-AF65-F5344CB8AC3E}">
        <p14:creationId xmlns:p14="http://schemas.microsoft.com/office/powerpoint/2010/main" val="27068352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a:t>4. Boxplot –</a:t>
            </a:r>
            <a:r>
              <a:rPr lang="en-SG" baseline="0" dirty="0"/>
              <a:t>  Set Region for column and sum(profit) to be row. Set the Year and Quarter of Order Date to be detail. Explain where is median (50</a:t>
            </a:r>
            <a:r>
              <a:rPr lang="en-SG" baseline="30000" dirty="0"/>
              <a:t>th</a:t>
            </a:r>
            <a:r>
              <a:rPr lang="en-SG" baseline="0" dirty="0"/>
              <a:t>  percentile), 25</a:t>
            </a:r>
            <a:r>
              <a:rPr lang="en-SG" baseline="30000" dirty="0"/>
              <a:t>th</a:t>
            </a:r>
            <a:r>
              <a:rPr lang="en-SG" baseline="0" dirty="0"/>
              <a:t> (Q1) and 75</a:t>
            </a:r>
            <a:r>
              <a:rPr lang="en-SG" baseline="30000" dirty="0"/>
              <a:t>th</a:t>
            </a:r>
            <a:r>
              <a:rPr lang="en-SG" baseline="0" dirty="0"/>
              <a:t> (Q3) percentile. Explain that the default boxplot created has whiskers that is 1.5 times of IQR with upper whisker = Q3 + (Q3-Q1)*1.5 and lower whisker = Q1 - (Q3-Q1)*1.5. The whiskers can be set to the min and max value of profit in this case. Show the students how. Explain the chart briefly. </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a:t>5. Create parameters – Create a parameter, Sales Goal using Sales. Set the data type to be integer and format to currency (standard). Specify current value as 100,000, min as 50,000, max as 300,000 and step size as 1000 (</a:t>
            </a:r>
            <a:r>
              <a:rPr lang="en-SG" b="1" baseline="0" dirty="0"/>
              <a:t>Set Range.</a:t>
            </a:r>
            <a:r>
              <a:rPr lang="en-SG" baseline="0" dirty="0"/>
              <a:t>). Create a calculated field, Sales Results using Sales. Formula: IF SUM([Sales])&lt;=[Sales Goal] THEN "Goal Not Met" ELSE "Goal Met" END</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a:t>Set sum(sales) to be column and product sub-category as rows, sales results as the colour and  sales goal as the detail. Show how the colour changes accordingly when you move the sales goal slider. (Right Click at Sales Goal under Markers and Select “Show Parameter Control”)</a:t>
            </a:r>
          </a:p>
          <a:p>
            <a:pPr marL="0" marR="0" indent="0" algn="l" defTabSz="914400" rtl="0" eaLnBrk="1" fontAlgn="auto" latinLnBrk="0" hangingPunct="1">
              <a:lnSpc>
                <a:spcPct val="100000"/>
              </a:lnSpc>
              <a:spcBef>
                <a:spcPts val="0"/>
              </a:spcBef>
              <a:spcAft>
                <a:spcPts val="0"/>
              </a:spcAft>
              <a:buClrTx/>
              <a:buSzTx/>
              <a:buFontTx/>
              <a:buNone/>
              <a:tabLst/>
              <a:defRPr/>
            </a:pPr>
            <a:endParaRPr lang="en-SG" baseline="0" dirty="0"/>
          </a:p>
          <a:p>
            <a:endParaRPr lang="en-SG" dirty="0"/>
          </a:p>
          <a:p>
            <a:endParaRPr lang="en-SG" dirty="0"/>
          </a:p>
        </p:txBody>
      </p:sp>
      <p:sp>
        <p:nvSpPr>
          <p:cNvPr id="4" name="Slide Number Placeholder 3"/>
          <p:cNvSpPr>
            <a:spLocks noGrp="1"/>
          </p:cNvSpPr>
          <p:nvPr>
            <p:ph type="sldNum" sz="quarter" idx="10"/>
          </p:nvPr>
        </p:nvSpPr>
        <p:spPr/>
        <p:txBody>
          <a:bodyPr/>
          <a:lstStyle/>
          <a:p>
            <a:fld id="{5D162ADB-F00E-4290-B162-FD0969BE4B2B}" type="slidenum">
              <a:rPr lang="en-US" smtClean="0"/>
              <a:t>65</a:t>
            </a:fld>
            <a:endParaRPr lang="en-US"/>
          </a:p>
        </p:txBody>
      </p:sp>
    </p:spTree>
    <p:extLst>
      <p:ext uri="{BB962C8B-B14F-4D97-AF65-F5344CB8AC3E}">
        <p14:creationId xmlns:p14="http://schemas.microsoft.com/office/powerpoint/2010/main" val="40536940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a:t>6.</a:t>
            </a:r>
            <a:r>
              <a:rPr lang="en-SG" baseline="0" dirty="0"/>
              <a:t> Forecast Chart – Forecast sales. (Need to ensure that sales is a continuous measure). Set month(order date) to be column and sum(sales) as rows. Do a forecast for sales in the next 13 months. Drag Sum( Sales) to Markers, Right Click and select “Forecast Results” then select Upper and Lower Prediction Intervals.</a:t>
            </a:r>
          </a:p>
          <a:p>
            <a:pPr marL="0" marR="0" indent="0" algn="l" defTabSz="914400" rtl="0" eaLnBrk="1" fontAlgn="auto" latinLnBrk="0" hangingPunct="1">
              <a:lnSpc>
                <a:spcPct val="100000"/>
              </a:lnSpc>
              <a:spcBef>
                <a:spcPts val="0"/>
              </a:spcBef>
              <a:spcAft>
                <a:spcPts val="0"/>
              </a:spcAft>
              <a:buClrTx/>
              <a:buSzTx/>
              <a:buFontTx/>
              <a:buNone/>
              <a:tabLst/>
              <a:defRPr/>
            </a:pPr>
            <a:endParaRPr lang="en-SG"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a:t>Explain the </a:t>
            </a:r>
            <a:r>
              <a:rPr lang="en-SG" b="1" baseline="0" dirty="0"/>
              <a:t>data requirement </a:t>
            </a:r>
            <a:r>
              <a:rPr lang="en-SG" baseline="0" dirty="0"/>
              <a:t>for Tableau before it can perform a forecast:</a:t>
            </a:r>
          </a:p>
          <a:p>
            <a:pPr marL="0" marR="0" indent="0" algn="l" defTabSz="914400" rtl="0" eaLnBrk="1" fontAlgn="auto" latinLnBrk="0" hangingPunct="1">
              <a:lnSpc>
                <a:spcPct val="100000"/>
              </a:lnSpc>
              <a:spcBef>
                <a:spcPts val="0"/>
              </a:spcBef>
              <a:spcAft>
                <a:spcPts val="0"/>
              </a:spcAft>
              <a:buClrTx/>
              <a:buSzTx/>
              <a:buFontTx/>
              <a:buNone/>
              <a:tabLst/>
              <a:defRPr/>
            </a:pPr>
            <a:r>
              <a:rPr lang="en-SG" dirty="0"/>
              <a:t>Tableau requires at least five data points in the time series (dates) to estimate a trend, and enough data points for at least two seasons or one season plus five periods to estimate seasonality. For example, at least nine data points are required to estimate a model with a four quarter seasonal cycle (4 + 5), and at least 24 to estimate a model with a twelve month seasonal cycle (2 * 12).</a:t>
            </a:r>
          </a:p>
          <a:p>
            <a:pPr marL="0" marR="0" indent="0" algn="l" defTabSz="914400" rtl="0" eaLnBrk="1" fontAlgn="auto" latinLnBrk="0" hangingPunct="1">
              <a:lnSpc>
                <a:spcPct val="100000"/>
              </a:lnSpc>
              <a:spcBef>
                <a:spcPts val="0"/>
              </a:spcBef>
              <a:spcAft>
                <a:spcPts val="0"/>
              </a:spcAft>
              <a:buClrTx/>
              <a:buSzTx/>
              <a:buFontTx/>
              <a:buNone/>
              <a:tabLst/>
              <a:defRPr/>
            </a:pPr>
            <a:endParaRPr lang="en-SG" dirty="0"/>
          </a:p>
          <a:p>
            <a:pPr marL="0" marR="0" indent="0" algn="l" defTabSz="914400" rtl="0" eaLnBrk="1" fontAlgn="auto" latinLnBrk="0" hangingPunct="1">
              <a:lnSpc>
                <a:spcPct val="100000"/>
              </a:lnSpc>
              <a:spcBef>
                <a:spcPts val="0"/>
              </a:spcBef>
              <a:spcAft>
                <a:spcPts val="0"/>
              </a:spcAft>
              <a:buClrTx/>
              <a:buSzTx/>
              <a:buFontTx/>
              <a:buNone/>
              <a:tabLst/>
              <a:defRPr/>
            </a:pPr>
            <a:r>
              <a:rPr lang="en-SG" dirty="0"/>
              <a:t>Explain how</a:t>
            </a:r>
            <a:r>
              <a:rPr lang="en-SG" baseline="0" dirty="0"/>
              <a:t> </a:t>
            </a:r>
            <a:r>
              <a:rPr lang="en-SG" b="1" dirty="0" err="1"/>
              <a:t>How</a:t>
            </a:r>
            <a:r>
              <a:rPr lang="en-SG" b="1" dirty="0"/>
              <a:t> Forecasting Works in Tableau</a:t>
            </a:r>
          </a:p>
          <a:p>
            <a:r>
              <a:rPr lang="en-SG" dirty="0"/>
              <a:t>Forecasting in Tableau uses a technique known as exponential smoothing. Forecast algorithms try to find a regular pattern in measures that can be continued into the future. </a:t>
            </a:r>
          </a:p>
          <a:p>
            <a:r>
              <a:rPr lang="en-SG" dirty="0"/>
              <a:t>All forecast algorithms are simple models of a real-world data generating process (DGP). For a high quality forecast, a simple pattern in the DGP must match the pattern described by the model reasonably well. Quality metrics measure how well the model matches the DGP. If the quality is low, the precision measured by the confidence bands is not important because it measures the precision of an inaccurate estimate.</a:t>
            </a:r>
          </a:p>
          <a:p>
            <a:endParaRPr lang="en-SG" dirty="0"/>
          </a:p>
          <a:p>
            <a:r>
              <a:rPr lang="en-SG" dirty="0"/>
              <a:t>Tableau automatically selects the best of up to eight models, the best being the one that generates the highest quality forecast. The smoothing parameters of each model are optimized before Tableau assesses forecast quality. </a:t>
            </a:r>
          </a:p>
          <a:p>
            <a:r>
              <a:rPr lang="en-SG" dirty="0"/>
              <a:t>When there is not enough data in the visualization, Tableau automatically tries to forecast at a finer temporal granularity, and then aggregates the forecast back to the granularity of the visualization. Tableau provides prediction bands which may be simulated or calculated from a closed form equation. All models with a multiplicative component or with aggregated forecasts have simulated bands, while all other models use the closed form equations.</a:t>
            </a:r>
          </a:p>
          <a:p>
            <a:r>
              <a:rPr lang="en-US" dirty="0">
                <a:hlinkClick r:id="rId3"/>
              </a:rPr>
              <a:t>https://help.tableau.com/current/pro/desktop/en-us/forecast_how_it_works.htm</a:t>
            </a:r>
            <a:endParaRPr lang="en-US" dirty="0"/>
          </a:p>
          <a:p>
            <a:endParaRPr lang="en-SG" dirty="0"/>
          </a:p>
          <a:p>
            <a:pPr marL="0" marR="0" indent="0" algn="l" defTabSz="914400" rtl="0" eaLnBrk="1" fontAlgn="auto" latinLnBrk="0" hangingPunct="1">
              <a:lnSpc>
                <a:spcPct val="100000"/>
              </a:lnSpc>
              <a:spcBef>
                <a:spcPts val="0"/>
              </a:spcBef>
              <a:spcAft>
                <a:spcPts val="0"/>
              </a:spcAft>
              <a:buClrTx/>
              <a:buSzTx/>
              <a:buFontTx/>
              <a:buNone/>
              <a:tabLst/>
              <a:defRPr/>
            </a:pPr>
            <a:r>
              <a:rPr lang="en-SG" dirty="0"/>
              <a:t>Show students</a:t>
            </a:r>
            <a:r>
              <a:rPr lang="en-SG" baseline="0" dirty="0"/>
              <a:t> the options for forecast and explain the options.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SG" baseline="0" dirty="0"/>
              <a:t>Forecast Length</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SG" baseline="0" dirty="0"/>
              <a:t>Source Data</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SG" baseline="0" dirty="0"/>
              <a:t>Forecast Model</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SG" baseline="0" dirty="0"/>
              <a:t>Prediction Interval</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https://help.tableau.com/current/pro/desktop/en-us/forecast_options.htm</a:t>
            </a:r>
            <a:br>
              <a:rPr lang="en-SG" dirty="0"/>
            </a:br>
            <a:endParaRPr lang="en-SG" dirty="0"/>
          </a:p>
          <a:p>
            <a:pPr marL="0" marR="0" indent="0" algn="l" defTabSz="914400" rtl="0" eaLnBrk="1" fontAlgn="auto" latinLnBrk="0" hangingPunct="1">
              <a:lnSpc>
                <a:spcPct val="100000"/>
              </a:lnSpc>
              <a:spcBef>
                <a:spcPts val="0"/>
              </a:spcBef>
              <a:spcAft>
                <a:spcPts val="0"/>
              </a:spcAft>
              <a:buClrTx/>
              <a:buSzTx/>
              <a:buFontTx/>
              <a:buNone/>
              <a:tabLst/>
              <a:defRPr/>
            </a:pPr>
            <a:r>
              <a:rPr lang="en-SG" dirty="0"/>
              <a:t>Show students</a:t>
            </a:r>
            <a:r>
              <a:rPr lang="en-SG" baseline="0" dirty="0"/>
              <a:t> the describe forecast and explain summary and model. Dun need to go into the math of it.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hlinkClick r:id="rId5"/>
              </a:rPr>
              <a:t>https://help.tableau.com/current/pro/desktop/en-us/forecast_describe.htm</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SG" dirty="0"/>
          </a:p>
          <a:p>
            <a:pPr marL="0" marR="0" indent="0" algn="l" defTabSz="914400" rtl="0" eaLnBrk="1" fontAlgn="auto" latinLnBrk="0" hangingPunct="1">
              <a:lnSpc>
                <a:spcPct val="100000"/>
              </a:lnSpc>
              <a:spcBef>
                <a:spcPts val="0"/>
              </a:spcBef>
              <a:spcAft>
                <a:spcPts val="0"/>
              </a:spcAft>
              <a:buClrTx/>
              <a:buSzTx/>
              <a:buFontTx/>
              <a:buNone/>
              <a:tabLst/>
              <a:defRPr/>
            </a:pPr>
            <a:r>
              <a:rPr lang="en-SG" dirty="0"/>
              <a:t>Add in upper and lower prediction interval for sales under details. Show</a:t>
            </a:r>
            <a:r>
              <a:rPr lang="en-SG" baseline="0" dirty="0"/>
              <a:t> students how to do annotation to highlight points that they want to bring attention to. </a:t>
            </a:r>
            <a:endParaRPr lang="en-SG" dirty="0"/>
          </a:p>
          <a:p>
            <a:br>
              <a:rPr lang="en-SG" dirty="0"/>
            </a:br>
            <a:endParaRPr lang="en-SG" dirty="0"/>
          </a:p>
          <a:p>
            <a:pPr marL="0" marR="0" indent="0" algn="l" defTabSz="914400" rtl="0" eaLnBrk="1" fontAlgn="auto" latinLnBrk="0" hangingPunct="1">
              <a:lnSpc>
                <a:spcPct val="100000"/>
              </a:lnSpc>
              <a:spcBef>
                <a:spcPts val="0"/>
              </a:spcBef>
              <a:spcAft>
                <a:spcPts val="0"/>
              </a:spcAft>
              <a:buClrTx/>
              <a:buSzTx/>
              <a:buFontTx/>
              <a:buNone/>
              <a:tabLst/>
              <a:defRPr/>
            </a:pPr>
            <a:endParaRPr lang="en-SG" dirty="0"/>
          </a:p>
          <a:p>
            <a:endParaRPr lang="en-SG" dirty="0"/>
          </a:p>
        </p:txBody>
      </p:sp>
      <p:sp>
        <p:nvSpPr>
          <p:cNvPr id="4" name="Slide Number Placeholder 3"/>
          <p:cNvSpPr>
            <a:spLocks noGrp="1"/>
          </p:cNvSpPr>
          <p:nvPr>
            <p:ph type="sldNum" sz="quarter" idx="10"/>
          </p:nvPr>
        </p:nvSpPr>
        <p:spPr/>
        <p:txBody>
          <a:bodyPr/>
          <a:lstStyle/>
          <a:p>
            <a:fld id="{5D162ADB-F00E-4290-B162-FD0969BE4B2B}" type="slidenum">
              <a:rPr lang="en-US" smtClean="0"/>
              <a:t>66</a:t>
            </a:fld>
            <a:endParaRPr lang="en-US"/>
          </a:p>
        </p:txBody>
      </p:sp>
    </p:spTree>
    <p:extLst>
      <p:ext uri="{BB962C8B-B14F-4D97-AF65-F5344CB8AC3E}">
        <p14:creationId xmlns:p14="http://schemas.microsoft.com/office/powerpoint/2010/main" val="927144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Using the </a:t>
            </a:r>
            <a:r>
              <a:rPr lang="en-SG" dirty="0" err="1"/>
              <a:t>AmazingMart</a:t>
            </a:r>
            <a:r>
              <a:rPr lang="en-SG" dirty="0"/>
              <a:t> data set, create dashboards and storyboard</a:t>
            </a:r>
          </a:p>
          <a:p>
            <a:endParaRPr lang="en-SG" dirty="0"/>
          </a:p>
          <a:p>
            <a:r>
              <a:rPr lang="en-SG" dirty="0"/>
              <a:t>You can get the students</a:t>
            </a:r>
            <a:r>
              <a:rPr lang="en-SG" baseline="0" dirty="0"/>
              <a:t> to discuss on what would be good dashboard design elements, and need not necessary follow the solutions as indicated in the slides. </a:t>
            </a:r>
          </a:p>
          <a:p>
            <a:endParaRPr lang="en-SG" dirty="0"/>
          </a:p>
        </p:txBody>
      </p:sp>
      <p:sp>
        <p:nvSpPr>
          <p:cNvPr id="4" name="Slide Number Placeholder 3"/>
          <p:cNvSpPr>
            <a:spLocks noGrp="1"/>
          </p:cNvSpPr>
          <p:nvPr>
            <p:ph type="sldNum" sz="quarter" idx="10"/>
          </p:nvPr>
        </p:nvSpPr>
        <p:spPr/>
        <p:txBody>
          <a:bodyPr/>
          <a:lstStyle/>
          <a:p>
            <a:fld id="{5D162ADB-F00E-4290-B162-FD0969BE4B2B}" type="slidenum">
              <a:rPr lang="en-US" smtClean="0"/>
              <a:t>69</a:t>
            </a:fld>
            <a:endParaRPr lang="en-US"/>
          </a:p>
        </p:txBody>
      </p:sp>
    </p:spTree>
    <p:extLst>
      <p:ext uri="{BB962C8B-B14F-4D97-AF65-F5344CB8AC3E}">
        <p14:creationId xmlns:p14="http://schemas.microsoft.com/office/powerpoint/2010/main" val="23727699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Guide the students through</a:t>
            </a:r>
            <a:r>
              <a:rPr lang="en-SG" baseline="0" dirty="0"/>
              <a:t> to create the charts </a:t>
            </a:r>
          </a:p>
          <a:p>
            <a:r>
              <a:rPr lang="en-SG" baseline="0" dirty="0"/>
              <a:t>Set the Order Date to be continuous</a:t>
            </a:r>
          </a:p>
          <a:p>
            <a:pPr marL="228600" indent="-228600">
              <a:buAutoNum type="arabicPeriod"/>
            </a:pPr>
            <a:r>
              <a:rPr lang="en-SG" baseline="0" dirty="0"/>
              <a:t>Profit vs Order Count – Set Month(Order Date) to column, count of records and sum(profit) as rows. Create filter for segment. Rename the axis accordingly. </a:t>
            </a:r>
          </a:p>
          <a:p>
            <a:pPr marL="228600" indent="-228600">
              <a:buAutoNum type="arabicPeriod"/>
            </a:pPr>
            <a:r>
              <a:rPr lang="en-SG" baseline="0" dirty="0"/>
              <a:t>Profit vs Sales – Set Month(Order Date) to column, sum(sales) and sum(profit) as rows. </a:t>
            </a:r>
          </a:p>
          <a:p>
            <a:pPr marL="228600" indent="-228600">
              <a:buAutoNum type="arabicPeriod"/>
            </a:pPr>
            <a:r>
              <a:rPr lang="en-SG" baseline="0" dirty="0"/>
              <a:t>Sales by States – Set longitude as column and latitude as rows. Set sum(sales) as colour and size, Edit the colour to red-green. Set state for details.</a:t>
            </a:r>
          </a:p>
          <a:p>
            <a:pPr marL="0" indent="0">
              <a:buNone/>
            </a:pPr>
            <a:endParaRPr lang="en-SG" baseline="0" dirty="0"/>
          </a:p>
          <a:p>
            <a:pPr marL="0" indent="0">
              <a:buNone/>
            </a:pPr>
            <a:r>
              <a:rPr lang="en-SG" baseline="0" dirty="0"/>
              <a:t>Create a dashboard as displayed. Set the segment filter to be applied to all sheet in this dashboard.</a:t>
            </a:r>
            <a:endParaRPr lang="en-SG" dirty="0"/>
          </a:p>
          <a:p>
            <a:endParaRPr lang="en-SG" dirty="0"/>
          </a:p>
        </p:txBody>
      </p:sp>
      <p:sp>
        <p:nvSpPr>
          <p:cNvPr id="4" name="Slide Number Placeholder 3"/>
          <p:cNvSpPr>
            <a:spLocks noGrp="1"/>
          </p:cNvSpPr>
          <p:nvPr>
            <p:ph type="sldNum" sz="quarter" idx="10"/>
          </p:nvPr>
        </p:nvSpPr>
        <p:spPr/>
        <p:txBody>
          <a:bodyPr/>
          <a:lstStyle/>
          <a:p>
            <a:fld id="{5D162ADB-F00E-4290-B162-FD0969BE4B2B}" type="slidenum">
              <a:rPr lang="en-US" smtClean="0"/>
              <a:t>70</a:t>
            </a:fld>
            <a:endParaRPr lang="en-US"/>
          </a:p>
        </p:txBody>
      </p:sp>
    </p:spTree>
    <p:extLst>
      <p:ext uri="{BB962C8B-B14F-4D97-AF65-F5344CB8AC3E}">
        <p14:creationId xmlns:p14="http://schemas.microsoft.com/office/powerpoint/2010/main" val="23630777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SG" baseline="0" dirty="0"/>
              <a:t>Profit by Product Category – Set Month(Order Date) to column and sum(profit) as rows. Create filter for segment. </a:t>
            </a:r>
          </a:p>
          <a:p>
            <a:pPr marL="228600" indent="-228600">
              <a:buAutoNum type="arabicPeriod"/>
            </a:pPr>
            <a:r>
              <a:rPr lang="en-SG" baseline="0" dirty="0"/>
              <a:t>Profit vs Product Sub-Category – Set Category and Sub-Category to column and sum(profit) as rows. Set product category as the colour. Create filter for Order Date</a:t>
            </a:r>
          </a:p>
          <a:p>
            <a:pPr marL="228600" indent="-228600">
              <a:buAutoNum type="arabicPeriod"/>
            </a:pPr>
            <a:r>
              <a:rPr lang="en-SG" baseline="0" dirty="0"/>
              <a:t>Sales vs Product Sub-Category – Set Category and Sub-Category to column and sum(sales) as rows. Set product category as the colour. </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a:t>Create a dashboard as displayed. Set the segment filter to be applied to all sheet in this dashboard. Set the Order Date filter to be applied Profit vs Product Sub-Category and Sales vs Product Sub-Category. Create a storyboard and put the 2 dashboards into the storyboard. Add the storyboard title and the title for the pages. </a:t>
            </a:r>
            <a:endParaRPr lang="en-SG" dirty="0"/>
          </a:p>
          <a:p>
            <a:pPr marL="0" marR="0" indent="0" algn="l" defTabSz="914400" rtl="0" eaLnBrk="1" fontAlgn="auto" latinLnBrk="0" hangingPunct="1">
              <a:lnSpc>
                <a:spcPct val="100000"/>
              </a:lnSpc>
              <a:spcBef>
                <a:spcPts val="0"/>
              </a:spcBef>
              <a:spcAft>
                <a:spcPts val="0"/>
              </a:spcAft>
              <a:buClrTx/>
              <a:buSzTx/>
              <a:buFontTx/>
              <a:buNone/>
              <a:tabLst/>
              <a:defRPr/>
            </a:pPr>
            <a:endParaRPr lang="en-SG" dirty="0"/>
          </a:p>
          <a:p>
            <a:endParaRPr lang="en-SG" dirty="0"/>
          </a:p>
        </p:txBody>
      </p:sp>
      <p:sp>
        <p:nvSpPr>
          <p:cNvPr id="4" name="Slide Number Placeholder 3"/>
          <p:cNvSpPr>
            <a:spLocks noGrp="1"/>
          </p:cNvSpPr>
          <p:nvPr>
            <p:ph type="sldNum" sz="quarter" idx="10"/>
          </p:nvPr>
        </p:nvSpPr>
        <p:spPr/>
        <p:txBody>
          <a:bodyPr/>
          <a:lstStyle/>
          <a:p>
            <a:fld id="{5D162ADB-F00E-4290-B162-FD0969BE4B2B}" type="slidenum">
              <a:rPr lang="en-US" smtClean="0"/>
              <a:t>71</a:t>
            </a:fld>
            <a:endParaRPr lang="en-US"/>
          </a:p>
        </p:txBody>
      </p:sp>
    </p:spTree>
    <p:extLst>
      <p:ext uri="{BB962C8B-B14F-4D97-AF65-F5344CB8AC3E}">
        <p14:creationId xmlns:p14="http://schemas.microsoft.com/office/powerpoint/2010/main" val="3553845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Use Gantt charts to show the duration of events or activities.</a:t>
            </a:r>
          </a:p>
          <a:p>
            <a:r>
              <a:rPr lang="en-US" sz="1200" b="0" i="0" kern="1200" dirty="0">
                <a:solidFill>
                  <a:schemeClr val="tx1"/>
                </a:solidFill>
                <a:effectLst/>
                <a:latin typeface="+mn-lt"/>
                <a:ea typeface="+mn-ea"/>
                <a:cs typeface="+mn-cs"/>
              </a:rPr>
              <a:t>In a Gantt chart, each separate mark (usually a bar) shows a duration. For example, you might use a Gantt chart to display average delivery time for a range of products.</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The Gantt Chart is commonly being used in project planning.  Activity or event start time is </a:t>
            </a:r>
            <a:r>
              <a:rPr lang="en-US" sz="1200" kern="1200" dirty="0" err="1">
                <a:solidFill>
                  <a:schemeClr val="tx1"/>
                </a:solidFill>
                <a:effectLst/>
                <a:latin typeface="Arial" pitchFamily="34" charset="0"/>
                <a:ea typeface="+mn-ea"/>
                <a:cs typeface="Arial" pitchFamily="34" charset="0"/>
              </a:rPr>
              <a:t>visualised</a:t>
            </a:r>
            <a:r>
              <a:rPr lang="en-US" sz="1200" kern="1200" dirty="0">
                <a:solidFill>
                  <a:schemeClr val="tx1"/>
                </a:solidFill>
                <a:effectLst/>
                <a:latin typeface="Arial" pitchFamily="34" charset="0"/>
                <a:ea typeface="+mn-ea"/>
                <a:cs typeface="Arial" pitchFamily="34" charset="0"/>
              </a:rPr>
              <a:t> by the bar’s </a:t>
            </a:r>
            <a:r>
              <a:rPr lang="en-US" sz="1200" kern="1200" dirty="0" err="1">
                <a:solidFill>
                  <a:schemeClr val="tx1"/>
                </a:solidFill>
                <a:effectLst/>
                <a:latin typeface="Arial" pitchFamily="34" charset="0"/>
                <a:ea typeface="+mn-ea"/>
                <a:cs typeface="Arial" pitchFamily="34" charset="0"/>
              </a:rPr>
              <a:t>horisontal</a:t>
            </a:r>
            <a:r>
              <a:rPr lang="en-US" sz="1200" kern="1200" dirty="0">
                <a:solidFill>
                  <a:schemeClr val="tx1"/>
                </a:solidFill>
                <a:effectLst/>
                <a:latin typeface="Arial" pitchFamily="34" charset="0"/>
                <a:ea typeface="+mn-ea"/>
                <a:cs typeface="Arial" pitchFamily="34" charset="0"/>
              </a:rPr>
              <a:t> position, and the duration of each activity or event is </a:t>
            </a:r>
            <a:r>
              <a:rPr lang="en-US" sz="1200" kern="1200" dirty="0" err="1">
                <a:solidFill>
                  <a:schemeClr val="tx1"/>
                </a:solidFill>
                <a:effectLst/>
                <a:latin typeface="Arial" pitchFamily="34" charset="0"/>
                <a:ea typeface="+mn-ea"/>
                <a:cs typeface="Arial" pitchFamily="34" charset="0"/>
              </a:rPr>
              <a:t>visualised</a:t>
            </a:r>
            <a:r>
              <a:rPr lang="en-US" sz="1200" kern="1200" dirty="0">
                <a:solidFill>
                  <a:schemeClr val="tx1"/>
                </a:solidFill>
                <a:effectLst/>
                <a:latin typeface="Arial" pitchFamily="34" charset="0"/>
                <a:ea typeface="+mn-ea"/>
                <a:cs typeface="Arial" pitchFamily="34" charset="0"/>
              </a:rPr>
              <a:t> by the individual bar length.  Thus, this chart will be useful to </a:t>
            </a:r>
            <a:r>
              <a:rPr lang="en-US" sz="1200" kern="1200" dirty="0" err="1">
                <a:solidFill>
                  <a:schemeClr val="tx1"/>
                </a:solidFill>
                <a:effectLst/>
                <a:latin typeface="Arial" pitchFamily="34" charset="0"/>
                <a:ea typeface="+mn-ea"/>
                <a:cs typeface="Arial" pitchFamily="34" charset="0"/>
              </a:rPr>
              <a:t>visualise</a:t>
            </a:r>
            <a:r>
              <a:rPr lang="en-US" sz="1200" kern="1200" dirty="0">
                <a:solidFill>
                  <a:schemeClr val="tx1"/>
                </a:solidFill>
                <a:effectLst/>
                <a:latin typeface="Arial" pitchFamily="34" charset="0"/>
                <a:ea typeface="+mn-ea"/>
                <a:cs typeface="Arial" pitchFamily="34" charset="0"/>
              </a:rPr>
              <a:t> the timing and duration of activities or events.</a:t>
            </a:r>
            <a:endParaRPr lang="en-SG" sz="1200" kern="1200" dirty="0">
              <a:solidFill>
                <a:schemeClr val="tx1"/>
              </a:solidFill>
              <a:effectLst/>
              <a:latin typeface="Arial" pitchFamily="34" charset="0"/>
              <a:ea typeface="+mn-ea"/>
              <a:cs typeface="Arial" pitchFamily="34" charset="0"/>
            </a:endParaRPr>
          </a:p>
          <a:p>
            <a:endParaRPr lang="en-US" sz="1200" b="0" i="0" kern="1200" dirty="0">
              <a:solidFill>
                <a:schemeClr val="tx1"/>
              </a:solidFill>
              <a:effectLst/>
              <a:latin typeface="+mn-lt"/>
              <a:ea typeface="+mn-ea"/>
              <a:cs typeface="+mn-cs"/>
            </a:endParaRPr>
          </a:p>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15</a:t>
            </a:fld>
            <a:endParaRPr lang="en-US"/>
          </a:p>
        </p:txBody>
      </p:sp>
    </p:spTree>
    <p:extLst>
      <p:ext uri="{BB962C8B-B14F-4D97-AF65-F5344CB8AC3E}">
        <p14:creationId xmlns:p14="http://schemas.microsoft.com/office/powerpoint/2010/main" val="11151698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Illustrate how to create an Action for highlighting specific data fields. If time permits, you can cover other Actions such as Go to URL as well. </a:t>
            </a:r>
          </a:p>
        </p:txBody>
      </p:sp>
      <p:sp>
        <p:nvSpPr>
          <p:cNvPr id="4" name="Slide Number Placeholder 3"/>
          <p:cNvSpPr>
            <a:spLocks noGrp="1"/>
          </p:cNvSpPr>
          <p:nvPr>
            <p:ph type="sldNum" sz="quarter" idx="5"/>
          </p:nvPr>
        </p:nvSpPr>
        <p:spPr/>
        <p:txBody>
          <a:bodyPr/>
          <a:lstStyle/>
          <a:p>
            <a:fld id="{2E36A4A8-4679-F349-B4E1-60A94314D23D}" type="slidenum">
              <a:rPr lang="en-US" smtClean="0"/>
              <a:t>72</a:t>
            </a:fld>
            <a:endParaRPr lang="en-US"/>
          </a:p>
        </p:txBody>
      </p:sp>
    </p:spTree>
    <p:extLst>
      <p:ext uri="{BB962C8B-B14F-4D97-AF65-F5344CB8AC3E}">
        <p14:creationId xmlns:p14="http://schemas.microsoft.com/office/powerpoint/2010/main" val="1368552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t>The Trend Line can help us see patterns that can provide predictive value, by drawing a line that best fits the values in the visualisation.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When we try to </a:t>
            </a:r>
            <a:r>
              <a:rPr lang="en-US" sz="1200" kern="1200" dirty="0" err="1">
                <a:solidFill>
                  <a:schemeClr val="tx1"/>
                </a:solidFill>
                <a:effectLst/>
                <a:latin typeface="Arial" pitchFamily="34" charset="0"/>
                <a:ea typeface="+mn-ea"/>
                <a:cs typeface="Arial" pitchFamily="34" charset="0"/>
              </a:rPr>
              <a:t>visualise</a:t>
            </a:r>
            <a:r>
              <a:rPr lang="en-US" sz="1200" kern="1200" dirty="0">
                <a:solidFill>
                  <a:schemeClr val="tx1"/>
                </a:solidFill>
                <a:effectLst/>
                <a:latin typeface="Arial" pitchFamily="34" charset="0"/>
                <a:ea typeface="+mn-ea"/>
                <a:cs typeface="Arial" pitchFamily="34" charset="0"/>
              </a:rPr>
              <a:t> granular data, sometimes it results in random looking Data </a:t>
            </a:r>
            <a:r>
              <a:rPr lang="en-US" sz="1200" kern="1200" dirty="0" err="1">
                <a:solidFill>
                  <a:schemeClr val="tx1"/>
                </a:solidFill>
                <a:effectLst/>
                <a:latin typeface="Arial" pitchFamily="34" charset="0"/>
                <a:ea typeface="+mn-ea"/>
                <a:cs typeface="Arial" pitchFamily="34" charset="0"/>
              </a:rPr>
              <a:t>Visualisation</a:t>
            </a:r>
            <a:r>
              <a:rPr lang="en-US" sz="1200" kern="1200" dirty="0">
                <a:solidFill>
                  <a:schemeClr val="tx1"/>
                </a:solidFill>
                <a:effectLst/>
                <a:latin typeface="Arial" pitchFamily="34" charset="0"/>
                <a:ea typeface="+mn-ea"/>
                <a:cs typeface="Arial" pitchFamily="34" charset="0"/>
              </a:rPr>
              <a:t>.  The Trend Line can help us see patterns that can provide predictive value, by drawing a line that best fits the values in the </a:t>
            </a:r>
            <a:r>
              <a:rPr lang="en-US" sz="1200" kern="1200" dirty="0" err="1">
                <a:solidFill>
                  <a:schemeClr val="tx1"/>
                </a:solidFill>
                <a:effectLst/>
                <a:latin typeface="Arial" pitchFamily="34" charset="0"/>
                <a:ea typeface="+mn-ea"/>
                <a:cs typeface="Arial" pitchFamily="34" charset="0"/>
              </a:rPr>
              <a:t>visualisation</a:t>
            </a:r>
            <a:r>
              <a:rPr lang="en-US" sz="1200" kern="1200" dirty="0">
                <a:solidFill>
                  <a:schemeClr val="tx1"/>
                </a:solidFill>
                <a:effectLst/>
                <a:latin typeface="Arial" pitchFamily="34" charset="0"/>
                <a:ea typeface="+mn-ea"/>
                <a:cs typeface="Arial" pitchFamily="34" charset="0"/>
              </a:rPr>
              <a:t>.</a:t>
            </a:r>
          </a:p>
          <a:p>
            <a:endParaRPr lang="en-SG" dirty="0"/>
          </a:p>
          <a:p>
            <a:endParaRPr lang="en-US" dirty="0"/>
          </a:p>
        </p:txBody>
      </p:sp>
      <p:sp>
        <p:nvSpPr>
          <p:cNvPr id="4" name="Slide Number Placeholder 3"/>
          <p:cNvSpPr>
            <a:spLocks noGrp="1"/>
          </p:cNvSpPr>
          <p:nvPr>
            <p:ph type="sldNum" sz="quarter" idx="5"/>
          </p:nvPr>
        </p:nvSpPr>
        <p:spPr/>
        <p:txBody>
          <a:bodyPr/>
          <a:lstStyle/>
          <a:p>
            <a:fld id="{2E36A4A8-4679-F349-B4E1-60A94314D23D}" type="slidenum">
              <a:rPr lang="en-US" smtClean="0"/>
              <a:t>16</a:t>
            </a:fld>
            <a:endParaRPr lang="en-US"/>
          </a:p>
        </p:txBody>
      </p:sp>
    </p:spTree>
    <p:extLst>
      <p:ext uri="{BB962C8B-B14F-4D97-AF65-F5344CB8AC3E}">
        <p14:creationId xmlns:p14="http://schemas.microsoft.com/office/powerpoint/2010/main" val="4114242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t>The Reference Line can help us compare the actual data presented in the visualisation against targets, create statistical analyses of the deviation contained in the visualisation, or create the range of values based on fixed or calculated numbers.</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SG" sz="1200" kern="1200" dirty="0">
              <a:solidFill>
                <a:schemeClr val="tx1"/>
              </a:solidFill>
              <a:effectLst/>
              <a:latin typeface="Arial" pitchFamily="34" charset="0"/>
              <a:ea typeface="+mn-ea"/>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The Reference Line can help us compare the actual data presented in the </a:t>
            </a:r>
            <a:r>
              <a:rPr lang="en-US" sz="1200" kern="1200" dirty="0" err="1">
                <a:solidFill>
                  <a:schemeClr val="tx1"/>
                </a:solidFill>
                <a:effectLst/>
                <a:latin typeface="Arial" pitchFamily="34" charset="0"/>
                <a:ea typeface="+mn-ea"/>
                <a:cs typeface="Arial" pitchFamily="34" charset="0"/>
              </a:rPr>
              <a:t>visualisation</a:t>
            </a:r>
            <a:r>
              <a:rPr lang="en-US" sz="1200" kern="1200" dirty="0">
                <a:solidFill>
                  <a:schemeClr val="tx1"/>
                </a:solidFill>
                <a:effectLst/>
                <a:latin typeface="Arial" pitchFamily="34" charset="0"/>
                <a:ea typeface="+mn-ea"/>
                <a:cs typeface="Arial" pitchFamily="34" charset="0"/>
              </a:rPr>
              <a:t> against targets, create statistical analyses of the deviation contained in the </a:t>
            </a:r>
            <a:r>
              <a:rPr lang="en-US" sz="1200" kern="1200" dirty="0" err="1">
                <a:solidFill>
                  <a:schemeClr val="tx1"/>
                </a:solidFill>
                <a:effectLst/>
                <a:latin typeface="Arial" pitchFamily="34" charset="0"/>
                <a:ea typeface="+mn-ea"/>
                <a:cs typeface="Arial" pitchFamily="34" charset="0"/>
              </a:rPr>
              <a:t>visualisation</a:t>
            </a:r>
            <a:r>
              <a:rPr lang="en-US" sz="1200" kern="1200" dirty="0">
                <a:solidFill>
                  <a:schemeClr val="tx1"/>
                </a:solidFill>
                <a:effectLst/>
                <a:latin typeface="Arial" pitchFamily="34" charset="0"/>
                <a:ea typeface="+mn-ea"/>
                <a:cs typeface="Arial" pitchFamily="34" charset="0"/>
              </a:rPr>
              <a:t>, or create the range of values based on fixed or calculated numbers.  By looking at the Reference Line, we will be able to identify outliers that may require our attention or additional analysis.</a:t>
            </a:r>
          </a:p>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17</a:t>
            </a:fld>
            <a:endParaRPr lang="en-US"/>
          </a:p>
        </p:txBody>
      </p:sp>
    </p:spTree>
    <p:extLst>
      <p:ext uri="{BB962C8B-B14F-4D97-AF65-F5344CB8AC3E}">
        <p14:creationId xmlns:p14="http://schemas.microsoft.com/office/powerpoint/2010/main" val="1219807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3824333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SG" dirty="0"/>
              <a:t>Let the students know that is always</a:t>
            </a:r>
            <a:r>
              <a:rPr lang="en-SG" baseline="0" dirty="0"/>
              <a:t> a good practice to visualise the chart that they want to have for a report or dashboard before they start creating the report or dashboard.</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result is a rather small pie. To make the chart bigger, hold down Ctrl + Shift (hold down ñ + z on a Mac) and press B several times.</a:t>
            </a:r>
            <a:endParaRPr lang="en-SG" dirty="0"/>
          </a:p>
          <a:p>
            <a:endParaRPr lang="en-SG" baseline="0" dirty="0"/>
          </a:p>
          <a:p>
            <a:endParaRPr lang="en-SG" baseline="0" dirty="0"/>
          </a:p>
          <a:p>
            <a:r>
              <a:rPr lang="en-SG" baseline="0" dirty="0"/>
              <a:t>Use Global Superstore  2016 – Order Data </a:t>
            </a:r>
            <a:r>
              <a:rPr lang="en-SG" b="1" baseline="0" dirty="0"/>
              <a:t>[Filter at the Data Source only US]</a:t>
            </a:r>
          </a:p>
          <a:p>
            <a:r>
              <a:rPr lang="en-SG" baseline="0" dirty="0"/>
              <a:t>Do a brief recap on how to load the data into Tableau. Tableau will auto detect whether the variable is a measure or dimension but is always to run through to ensure that is correctly assigned. </a:t>
            </a:r>
          </a:p>
          <a:p>
            <a:r>
              <a:rPr lang="en-SG" baseline="0" dirty="0"/>
              <a:t>Tell the students that is a good practice to name the worksheet, give a title and show the caption. Tableau uses one worksheet per chart. </a:t>
            </a:r>
          </a:p>
          <a:p>
            <a:pPr marL="228600" indent="-228600">
              <a:buAutoNum type="arabicPeriod"/>
            </a:pPr>
            <a:r>
              <a:rPr lang="en-SG" baseline="0" dirty="0"/>
              <a:t>Simple Report – Sum of profit by region and customer segment</a:t>
            </a:r>
          </a:p>
          <a:p>
            <a:pPr marL="0" indent="0">
              <a:buNone/>
            </a:pPr>
            <a:r>
              <a:rPr lang="en-SG" baseline="0" dirty="0"/>
              <a:t>Note to students that the measure can be changed from sum to average, median, count, count(distinct) </a:t>
            </a:r>
          </a:p>
          <a:p>
            <a:pPr marL="0" indent="0">
              <a:buNone/>
            </a:pPr>
            <a:r>
              <a:rPr lang="en-SG" baseline="0" dirty="0"/>
              <a:t>2. Two Measures Report – Break down sum and average of profit by product category</a:t>
            </a:r>
          </a:p>
          <a:p>
            <a:pPr marL="0" indent="0">
              <a:buNone/>
            </a:pPr>
            <a:r>
              <a:rPr lang="en-SG" baseline="0" dirty="0"/>
              <a:t>3. Pie Chart – Use customer segment for colour of the pie, sum of profit for size and angle, show the segment name using label and show the % of the segment using label as well. To show % of the segment, go to Analysis and check Table under Percentage of. Explain the pie chart briefly such as consumer segment is the largest segment at 46.83% followed by Corporate at 32.12%.  </a:t>
            </a:r>
          </a:p>
          <a:p>
            <a:pPr marL="0" indent="0">
              <a:buNone/>
            </a:pPr>
            <a:endParaRPr lang="en-SG" baseline="0" dirty="0"/>
          </a:p>
          <a:p>
            <a:endParaRPr lang="en-SG" dirty="0"/>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E8B55E6A-04B8-4106-83AA-53AB2842F0AA}" type="slidenum">
              <a:rPr kumimoji="0" lang="en-SG" altLang="en-US" sz="1200" b="0" i="0" u="none" strike="noStrike" kern="1200" cap="none" spc="0" normalizeH="0" baseline="0" noProof="0" smtClean="0">
                <a:ln>
                  <a:noFill/>
                </a:ln>
                <a:solidFill>
                  <a:prstClr val="black"/>
                </a:solidFill>
                <a:effectLst/>
                <a:uLnTx/>
                <a:uFillTx/>
                <a:latin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SG" altLang="en-US" sz="1200" b="0" i="0" u="none" strike="noStrike" kern="1200" cap="none" spc="0" normalizeH="0" baseline="0" noProof="0">
              <a:ln>
                <a:noFill/>
              </a:ln>
              <a:solidFill>
                <a:prstClr val="black"/>
              </a:solidFill>
              <a:effectLst/>
              <a:uLnTx/>
              <a:uFillTx/>
              <a:latin typeface="Arial" panose="020B0604020202020204" pitchFamily="34" charset="0"/>
            </a:endParaRPr>
          </a:p>
        </p:txBody>
      </p:sp>
    </p:spTree>
    <p:extLst>
      <p:ext uri="{BB962C8B-B14F-4D97-AF65-F5344CB8AC3E}">
        <p14:creationId xmlns:p14="http://schemas.microsoft.com/office/powerpoint/2010/main" val="3910467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buAutoNum type="arabicPeriod"/>
            </a:pPr>
            <a:r>
              <a:rPr lang="en-SG" baseline="0" dirty="0"/>
              <a:t>Demo on superstore (Excel) for order table</a:t>
            </a:r>
          </a:p>
          <a:p>
            <a:pPr marL="228600" indent="-228600">
              <a:buAutoNum type="arabicPeriod"/>
            </a:pPr>
            <a:r>
              <a:rPr lang="en-SG" baseline="0" dirty="0"/>
              <a:t>Creating the worksheet</a:t>
            </a:r>
            <a:endParaRPr lang="en-SG" dirty="0"/>
          </a:p>
          <a:p>
            <a:pPr eaLnBrk="1" hangingPunct="1">
              <a:spcBef>
                <a:spcPct val="0"/>
              </a:spcBef>
            </a:pPr>
            <a:endParaRPr lang="en-SG" altLang="en-US" dirty="0"/>
          </a:p>
        </p:txBody>
      </p:sp>
    </p:spTree>
    <p:extLst>
      <p:ext uri="{BB962C8B-B14F-4D97-AF65-F5344CB8AC3E}">
        <p14:creationId xmlns:p14="http://schemas.microsoft.com/office/powerpoint/2010/main" val="1605017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p:cNvSpPr>
            <a:spLocks noGrp="1"/>
          </p:cNvSpPr>
          <p:nvPr>
            <p:ph type="dt" sz="half" idx="10"/>
          </p:nvPr>
        </p:nvSpPr>
        <p:spPr/>
        <p:txBody>
          <a:bodyPr/>
          <a:lstStyle/>
          <a:p>
            <a:fld id="{4DCFF439-CC4D-4E32-B991-6BBD73C7119C}" type="datetimeFigureOut">
              <a:rPr lang="en-SG" smtClean="0"/>
              <a:t>5/11/2021</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D801052C-994B-460B-A912-ED74D249F6F9}" type="slidenum">
              <a:rPr lang="en-SG" smtClean="0"/>
              <a:t>‹#›</a:t>
            </a:fld>
            <a:endParaRPr lang="en-SG"/>
          </a:p>
        </p:txBody>
      </p:sp>
    </p:spTree>
    <p:extLst>
      <p:ext uri="{BB962C8B-B14F-4D97-AF65-F5344CB8AC3E}">
        <p14:creationId xmlns:p14="http://schemas.microsoft.com/office/powerpoint/2010/main" val="87415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4DCFF439-CC4D-4E32-B991-6BBD73C7119C}" type="datetimeFigureOut">
              <a:rPr lang="en-SG" smtClean="0"/>
              <a:t>5/11/2021</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D801052C-994B-460B-A912-ED74D249F6F9}" type="slidenum">
              <a:rPr lang="en-SG" smtClean="0"/>
              <a:t>‹#›</a:t>
            </a:fld>
            <a:endParaRPr lang="en-SG"/>
          </a:p>
        </p:txBody>
      </p:sp>
    </p:spTree>
    <p:extLst>
      <p:ext uri="{BB962C8B-B14F-4D97-AF65-F5344CB8AC3E}">
        <p14:creationId xmlns:p14="http://schemas.microsoft.com/office/powerpoint/2010/main" val="1949623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4DCFF439-CC4D-4E32-B991-6BBD73C7119C}" type="datetimeFigureOut">
              <a:rPr lang="en-SG" smtClean="0"/>
              <a:t>5/11/2021</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D801052C-994B-460B-A912-ED74D249F6F9}" type="slidenum">
              <a:rPr lang="en-SG" smtClean="0"/>
              <a:t>‹#›</a:t>
            </a:fld>
            <a:endParaRPr lang="en-SG"/>
          </a:p>
        </p:txBody>
      </p:sp>
    </p:spTree>
    <p:extLst>
      <p:ext uri="{BB962C8B-B14F-4D97-AF65-F5344CB8AC3E}">
        <p14:creationId xmlns:p14="http://schemas.microsoft.com/office/powerpoint/2010/main" val="3867117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6950" y="604995"/>
            <a:ext cx="11418199" cy="1097856"/>
          </a:xfrm>
        </p:spPr>
        <p:txBody>
          <a:bodyPr/>
          <a:lstStyle/>
          <a:p>
            <a:r>
              <a:rPr lang="en-US" dirty="0"/>
              <a:t>Click to edit Master title style</a:t>
            </a:r>
          </a:p>
        </p:txBody>
      </p:sp>
      <p:sp>
        <p:nvSpPr>
          <p:cNvPr id="8" name="Slide Number Placeholder 8"/>
          <p:cNvSpPr txBox="1">
            <a:spLocks/>
          </p:cNvSpPr>
          <p:nvPr userDrawn="1"/>
        </p:nvSpPr>
        <p:spPr>
          <a:xfrm>
            <a:off x="9140860" y="6294054"/>
            <a:ext cx="2624288" cy="365125"/>
          </a:xfrm>
          <a:prstGeom prst="rect">
            <a:avLst/>
          </a:prstGeom>
        </p:spPr>
        <p:txBody>
          <a:bodyPr vert="horz" lIns="121920" tIns="60960" rIns="121920" bIns="6096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1067" b="1" smtClean="0"/>
              <a:t>‹#›</a:t>
            </a:fld>
            <a:endParaRPr lang="en-US" sz="1067"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57201" y="0"/>
            <a:ext cx="107267" cy="861061"/>
          </a:xfrm>
          <a:prstGeom prst="rect">
            <a:avLst/>
          </a:prstGeom>
        </p:spPr>
      </p:pic>
      <p:sp>
        <p:nvSpPr>
          <p:cNvPr id="15" name="Content Placeholder 2"/>
          <p:cNvSpPr>
            <a:spLocks noGrp="1"/>
          </p:cNvSpPr>
          <p:nvPr>
            <p:ph idx="10" hasCustomPrompt="1"/>
          </p:nvPr>
        </p:nvSpPr>
        <p:spPr>
          <a:xfrm>
            <a:off x="346951" y="1702851"/>
            <a:ext cx="11418197" cy="394653"/>
          </a:xfrm>
        </p:spPr>
        <p:txBody>
          <a:bodyPr>
            <a:noAutofit/>
          </a:bodyPr>
          <a:lstStyle>
            <a:lvl1pPr marL="0" indent="0">
              <a:buNone/>
              <a:defRPr sz="2133"/>
            </a:lvl1pPr>
          </a:lstStyle>
          <a:p>
            <a:pPr lvl="0"/>
            <a:r>
              <a:rPr lang="en-US" dirty="0"/>
              <a:t>Subtitle here</a:t>
            </a:r>
          </a:p>
        </p:txBody>
      </p:sp>
      <p:sp>
        <p:nvSpPr>
          <p:cNvPr id="16" name="Content Placeholder 2"/>
          <p:cNvSpPr>
            <a:spLocks noGrp="1"/>
          </p:cNvSpPr>
          <p:nvPr>
            <p:ph idx="1"/>
          </p:nvPr>
        </p:nvSpPr>
        <p:spPr>
          <a:xfrm>
            <a:off x="346950" y="2540134"/>
            <a:ext cx="11418199"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1950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resentation Title_02">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75248" y="1219199"/>
            <a:ext cx="10972800" cy="1713676"/>
          </a:xfrm>
        </p:spPr>
        <p:txBody>
          <a:bodyPr/>
          <a:lstStyle>
            <a:lvl1pPr>
              <a:defRPr sz="4400">
                <a:solidFill>
                  <a:schemeClr val="tx1"/>
                </a:solidFill>
              </a:defRPr>
            </a:lvl1pPr>
          </a:lstStyle>
          <a:p>
            <a:r>
              <a:rPr lang="en-US" dirty="0"/>
              <a:t>Presentation </a:t>
            </a:r>
            <a:br>
              <a:rPr lang="en-US" dirty="0"/>
            </a:br>
            <a:r>
              <a:rPr lang="en-US" dirty="0"/>
              <a:t>Title</a:t>
            </a:r>
          </a:p>
        </p:txBody>
      </p:sp>
      <p:pic>
        <p:nvPicPr>
          <p:cNvPr id="8" name="Picture 7"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64628" y="-1"/>
            <a:ext cx="191549" cy="1219200"/>
          </a:xfrm>
          <a:prstGeom prst="rect">
            <a:avLst/>
          </a:prstGeom>
        </p:spPr>
      </p:pic>
      <p:sp>
        <p:nvSpPr>
          <p:cNvPr id="9" name="Subtitle 2"/>
          <p:cNvSpPr>
            <a:spLocks noGrp="1"/>
          </p:cNvSpPr>
          <p:nvPr>
            <p:ph type="subTitle" idx="1"/>
          </p:nvPr>
        </p:nvSpPr>
        <p:spPr>
          <a:xfrm>
            <a:off x="342088" y="3007298"/>
            <a:ext cx="11291112" cy="3012503"/>
          </a:xfrm>
        </p:spPr>
        <p:txBody>
          <a:bodyPr>
            <a:normAutofit/>
          </a:bodyPr>
          <a:lstStyle>
            <a:lvl1pPr marL="0" indent="0" algn="l">
              <a:buNone/>
              <a:defRPr sz="3000">
                <a:solidFill>
                  <a:schemeClr val="tx1"/>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Master subtitle style</a:t>
            </a:r>
          </a:p>
        </p:txBody>
      </p:sp>
    </p:spTree>
    <p:custDataLst>
      <p:tags r:id="rId1"/>
    </p:custDataLst>
    <p:extLst>
      <p:ext uri="{BB962C8B-B14F-4D97-AF65-F5344CB8AC3E}">
        <p14:creationId xmlns:p14="http://schemas.microsoft.com/office/powerpoint/2010/main" val="8228537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Section Divider">
    <p:spTree>
      <p:nvGrpSpPr>
        <p:cNvPr id="1" name=""/>
        <p:cNvGrpSpPr/>
        <p:nvPr/>
      </p:nvGrpSpPr>
      <p:grpSpPr>
        <a:xfrm>
          <a:off x="0" y="0"/>
          <a:ext cx="0" cy="0"/>
          <a:chOff x="0" y="0"/>
          <a:chExt cx="0" cy="0"/>
        </a:xfrm>
      </p:grpSpPr>
      <p:sp>
        <p:nvSpPr>
          <p:cNvPr id="11" name="Rectangle 10"/>
          <p:cNvSpPr/>
          <p:nvPr userDrawn="1"/>
        </p:nvSpPr>
        <p:spPr>
          <a:xfrm>
            <a:off x="0" y="1"/>
            <a:ext cx="12192000" cy="6881036"/>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4628" y="-1"/>
            <a:ext cx="191549" cy="1625600"/>
          </a:xfrm>
          <a:prstGeom prst="rect">
            <a:avLst/>
          </a:prstGeom>
        </p:spPr>
      </p:pic>
      <p:sp>
        <p:nvSpPr>
          <p:cNvPr id="12" name="Title 1"/>
          <p:cNvSpPr>
            <a:spLocks noGrp="1"/>
          </p:cNvSpPr>
          <p:nvPr>
            <p:ph type="ctrTitle" hasCustomPrompt="1"/>
          </p:nvPr>
        </p:nvSpPr>
        <p:spPr>
          <a:xfrm>
            <a:off x="342900" y="1662309"/>
            <a:ext cx="10363200" cy="1413739"/>
          </a:xfrm>
        </p:spPr>
        <p:txBody>
          <a:bodyPr/>
          <a:lstStyle>
            <a:lvl1pPr>
              <a:defRPr sz="5733">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337504" y="3274932"/>
            <a:ext cx="8534400" cy="1752600"/>
          </a:xfrm>
        </p:spPr>
        <p:txBody>
          <a:bodyPr>
            <a:normAutofit/>
          </a:bodyPr>
          <a:lstStyle>
            <a:lvl1pPr marL="0" indent="0" algn="l">
              <a:buNone/>
              <a:defRPr sz="2400">
                <a:solidFill>
                  <a:srgbClr val="003B5C"/>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subtitle text</a:t>
            </a:r>
          </a:p>
        </p:txBody>
      </p:sp>
    </p:spTree>
    <p:extLst>
      <p:ext uri="{BB962C8B-B14F-4D97-AF65-F5344CB8AC3E}">
        <p14:creationId xmlns:p14="http://schemas.microsoft.com/office/powerpoint/2010/main" val="3302811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4DCFF439-CC4D-4E32-B991-6BBD73C7119C}" type="datetimeFigureOut">
              <a:rPr lang="en-SG" smtClean="0"/>
              <a:t>5/11/2021</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D801052C-994B-460B-A912-ED74D249F6F9}" type="slidenum">
              <a:rPr lang="en-SG" smtClean="0"/>
              <a:t>‹#›</a:t>
            </a:fld>
            <a:endParaRPr lang="en-SG"/>
          </a:p>
        </p:txBody>
      </p:sp>
    </p:spTree>
    <p:extLst>
      <p:ext uri="{BB962C8B-B14F-4D97-AF65-F5344CB8AC3E}">
        <p14:creationId xmlns:p14="http://schemas.microsoft.com/office/powerpoint/2010/main" val="1366623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DCFF439-CC4D-4E32-B991-6BBD73C7119C}" type="datetimeFigureOut">
              <a:rPr lang="en-SG" smtClean="0"/>
              <a:t>5/11/2021</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D801052C-994B-460B-A912-ED74D249F6F9}" type="slidenum">
              <a:rPr lang="en-SG" smtClean="0"/>
              <a:t>‹#›</a:t>
            </a:fld>
            <a:endParaRPr lang="en-SG"/>
          </a:p>
        </p:txBody>
      </p:sp>
    </p:spTree>
    <p:extLst>
      <p:ext uri="{BB962C8B-B14F-4D97-AF65-F5344CB8AC3E}">
        <p14:creationId xmlns:p14="http://schemas.microsoft.com/office/powerpoint/2010/main" val="249643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p:cNvSpPr>
            <a:spLocks noGrp="1"/>
          </p:cNvSpPr>
          <p:nvPr>
            <p:ph type="dt" sz="half" idx="10"/>
          </p:nvPr>
        </p:nvSpPr>
        <p:spPr/>
        <p:txBody>
          <a:bodyPr/>
          <a:lstStyle/>
          <a:p>
            <a:fld id="{4DCFF439-CC4D-4E32-B991-6BBD73C7119C}" type="datetimeFigureOut">
              <a:rPr lang="en-SG" smtClean="0"/>
              <a:t>5/11/2021</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D801052C-994B-460B-A912-ED74D249F6F9}" type="slidenum">
              <a:rPr lang="en-SG" smtClean="0"/>
              <a:t>‹#›</a:t>
            </a:fld>
            <a:endParaRPr lang="en-SG"/>
          </a:p>
        </p:txBody>
      </p:sp>
    </p:spTree>
    <p:extLst>
      <p:ext uri="{BB962C8B-B14F-4D97-AF65-F5344CB8AC3E}">
        <p14:creationId xmlns:p14="http://schemas.microsoft.com/office/powerpoint/2010/main" val="3629999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p:cNvSpPr>
            <a:spLocks noGrp="1"/>
          </p:cNvSpPr>
          <p:nvPr>
            <p:ph type="dt" sz="half" idx="10"/>
          </p:nvPr>
        </p:nvSpPr>
        <p:spPr/>
        <p:txBody>
          <a:bodyPr/>
          <a:lstStyle/>
          <a:p>
            <a:fld id="{4DCFF439-CC4D-4E32-B991-6BBD73C7119C}" type="datetimeFigureOut">
              <a:rPr lang="en-SG" smtClean="0"/>
              <a:t>5/11/2021</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D801052C-994B-460B-A912-ED74D249F6F9}" type="slidenum">
              <a:rPr lang="en-SG" smtClean="0"/>
              <a:t>‹#›</a:t>
            </a:fld>
            <a:endParaRPr lang="en-SG"/>
          </a:p>
        </p:txBody>
      </p:sp>
    </p:spTree>
    <p:extLst>
      <p:ext uri="{BB962C8B-B14F-4D97-AF65-F5344CB8AC3E}">
        <p14:creationId xmlns:p14="http://schemas.microsoft.com/office/powerpoint/2010/main" val="2516404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Date Placeholder 2"/>
          <p:cNvSpPr>
            <a:spLocks noGrp="1"/>
          </p:cNvSpPr>
          <p:nvPr>
            <p:ph type="dt" sz="half" idx="10"/>
          </p:nvPr>
        </p:nvSpPr>
        <p:spPr/>
        <p:txBody>
          <a:bodyPr/>
          <a:lstStyle/>
          <a:p>
            <a:fld id="{4DCFF439-CC4D-4E32-B991-6BBD73C7119C}" type="datetimeFigureOut">
              <a:rPr lang="en-SG" smtClean="0"/>
              <a:t>5/11/2021</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D801052C-994B-460B-A912-ED74D249F6F9}" type="slidenum">
              <a:rPr lang="en-SG" smtClean="0"/>
              <a:t>‹#›</a:t>
            </a:fld>
            <a:endParaRPr lang="en-SG"/>
          </a:p>
        </p:txBody>
      </p:sp>
    </p:spTree>
    <p:extLst>
      <p:ext uri="{BB962C8B-B14F-4D97-AF65-F5344CB8AC3E}">
        <p14:creationId xmlns:p14="http://schemas.microsoft.com/office/powerpoint/2010/main" val="28094707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CFF439-CC4D-4E32-B991-6BBD73C7119C}" type="datetimeFigureOut">
              <a:rPr lang="en-SG" smtClean="0"/>
              <a:t>5/11/2021</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D801052C-994B-460B-A912-ED74D249F6F9}" type="slidenum">
              <a:rPr lang="en-SG" smtClean="0"/>
              <a:t>‹#›</a:t>
            </a:fld>
            <a:endParaRPr lang="en-SG"/>
          </a:p>
        </p:txBody>
      </p:sp>
    </p:spTree>
    <p:extLst>
      <p:ext uri="{BB962C8B-B14F-4D97-AF65-F5344CB8AC3E}">
        <p14:creationId xmlns:p14="http://schemas.microsoft.com/office/powerpoint/2010/main" val="181166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DCFF439-CC4D-4E32-B991-6BBD73C7119C}" type="datetimeFigureOut">
              <a:rPr lang="en-SG" smtClean="0"/>
              <a:t>5/11/2021</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D801052C-994B-460B-A912-ED74D249F6F9}" type="slidenum">
              <a:rPr lang="en-SG" smtClean="0"/>
              <a:t>‹#›</a:t>
            </a:fld>
            <a:endParaRPr lang="en-SG"/>
          </a:p>
        </p:txBody>
      </p:sp>
    </p:spTree>
    <p:extLst>
      <p:ext uri="{BB962C8B-B14F-4D97-AF65-F5344CB8AC3E}">
        <p14:creationId xmlns:p14="http://schemas.microsoft.com/office/powerpoint/2010/main" val="179842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DCFF439-CC4D-4E32-B991-6BBD73C7119C}" type="datetimeFigureOut">
              <a:rPr lang="en-SG" smtClean="0"/>
              <a:t>5/11/2021</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D801052C-994B-460B-A912-ED74D249F6F9}" type="slidenum">
              <a:rPr lang="en-SG" smtClean="0"/>
              <a:t>‹#›</a:t>
            </a:fld>
            <a:endParaRPr lang="en-SG"/>
          </a:p>
        </p:txBody>
      </p:sp>
    </p:spTree>
    <p:extLst>
      <p:ext uri="{BB962C8B-B14F-4D97-AF65-F5344CB8AC3E}">
        <p14:creationId xmlns:p14="http://schemas.microsoft.com/office/powerpoint/2010/main" val="2771135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8C9C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CFF439-CC4D-4E32-B991-6BBD73C7119C}" type="datetimeFigureOut">
              <a:rPr lang="en-SG" smtClean="0"/>
              <a:t>5/11/2021</a:t>
            </a:fld>
            <a:endParaRPr lang="en-SG"/>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01052C-994B-460B-A912-ED74D249F6F9}" type="slidenum">
              <a:rPr lang="en-SG" smtClean="0"/>
              <a:t>‹#›</a:t>
            </a:fld>
            <a:endParaRPr lang="en-SG"/>
          </a:p>
        </p:txBody>
      </p:sp>
    </p:spTree>
    <p:extLst>
      <p:ext uri="{BB962C8B-B14F-4D97-AF65-F5344CB8AC3E}">
        <p14:creationId xmlns:p14="http://schemas.microsoft.com/office/powerpoint/2010/main" val="39575882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3" r:id="rId13"/>
    <p:sldLayoutId id="214748366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help.tableau.com/current/pro/desktop/en-us/buildexamples_line.htm" TargetMode="Externa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hyperlink" Target="https://kb.tableau.com/articles/howto/creating-sparklines"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hyperlink" Target="https://help.tableau.com/current/pro/desktop/en-us/buildexamples_gantt.htm"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hyperlink" Target="https://help.tableau.com/current/pro/desktop/en-us/trendlines_add.htm"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hyperlink" Target="https://help.tableau.com/current/pro/desktop/en-us/reference_lines.htm"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3.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5.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6.xml"/><Relationship Id="rId5" Type="http://schemas.openxmlformats.org/officeDocument/2006/relationships/image" Target="../media/image18.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7.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8.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9.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10.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1.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12.xml"/><Relationship Id="rId5" Type="http://schemas.openxmlformats.org/officeDocument/2006/relationships/hyperlink" Target="https://help.tableau.com/current/pro/desktop/en-us/calculations_tablecalculations.htm" TargetMode="Externa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14.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15.xml"/><Relationship Id="rId5" Type="http://schemas.openxmlformats.org/officeDocument/2006/relationships/image" Target="../media/image31.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16.xml"/><Relationship Id="rId5" Type="http://schemas.openxmlformats.org/officeDocument/2006/relationships/image" Target="../media/image33.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17.xml"/><Relationship Id="rId5" Type="http://schemas.openxmlformats.org/officeDocument/2006/relationships/image" Target="../media/image35.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hyperlink" Target="https://kb.tableau.com/articles/howto/creation-of-a-grouped-bar-chart" TargetMode="Externa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hyperlink" Target="https://help.tableau.com/current/pro/desktop/en-us/maps_howto_simple.htm" TargetMode="External"/><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help.tableau.com/current/pro/desktop/en-us/maps_howto_origin_destination.htm" TargetMode="Externa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hyperlink" Target="https://help.tableau.com/current/pro/desktop/en-us/buildexamples_scatter.htm" TargetMode="External"/><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hyperlink" Target="https://chartio.com/learn/charts/what-is-a-scatter-plot/#overplotting" TargetMode="External"/><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hyperlink" Target="https://www.interworks.com/sites/default/files/blog/TECTCircle2.jpg" TargetMode="External"/><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hyperlink" Target="http://www.theinformationlab.co.uk/wp-content/uploads/2015/03/Side-by-side-Circle-view2.png" TargetMode="External"/><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hyperlink" Target="https://help.tableau.com/current/pro/desktop/en-us/buildexamples_pie.htm"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hyperlink" Target="https://help.tableau.com/current/pro/desktop/en-us/qs_bullet_graphs.htm" TargetMode="External"/><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3" Type="http://schemas.openxmlformats.org/officeDocument/2006/relationships/hyperlink" Target="https://help.tableau.com/current/pro/desktop/en-us/buildexamples_bubbles.htm" TargetMode="External"/><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3" Type="http://schemas.openxmlformats.org/officeDocument/2006/relationships/hyperlink" Target="https://help.tableau.com/current/pro/desktop/en-us/buildexamples_histogram.htm" TargetMode="External"/><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image" Target="../media/image44.png"/></Relationships>
</file>

<file path=ppt/slides/_rels/slide56.xml.rels><?xml version="1.0" encoding="UTF-8" standalone="yes"?>
<Relationships xmlns="http://schemas.openxmlformats.org/package/2006/relationships"><Relationship Id="rId3" Type="http://schemas.openxmlformats.org/officeDocument/2006/relationships/hyperlink" Target="https://help.tableau.com/current/pro/desktop/en-us/buildexamples_boxplot.htm" TargetMode="External"/><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57.xml.rels><?xml version="1.0" encoding="UTF-8" standalone="yes"?>
<Relationships xmlns="http://schemas.openxmlformats.org/package/2006/relationships"><Relationship Id="rId3" Type="http://schemas.openxmlformats.org/officeDocument/2006/relationships/hyperlink" Target="https://help.tableau.com/current/pro/desktop/en-us/pareto.htm" TargetMode="External"/><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help.tableau.com/current/pro/desktop/en-us/qs_area_charts.htm" TargetMode="Externa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hyperlink" Target="https://help.tableau.com/current/pro/desktop/en-us/forecast_how_it_works.htm" TargetMode="External"/><Relationship Id="rId2" Type="http://schemas.openxmlformats.org/officeDocument/2006/relationships/hyperlink" Target="https://help.tableau.com/current/pro/desktop/en-us/forecast_options.htm" TargetMode="Externa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help.tableau.com/current/pro/desktop/en-us/buildexamples_highlight.htm" TargetMode="Externa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help.tableau.com/current/pro/desktop/en-us/buildexamples_treemap.htm" TargetMode="Externa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342899" y="1662309"/>
            <a:ext cx="11544300" cy="2158576"/>
          </a:xfrm>
        </p:spPr>
        <p:txBody>
          <a:bodyPr>
            <a:normAutofit/>
          </a:bodyPr>
          <a:lstStyle>
            <a:lvl1pPr>
              <a:defRPr sz="4500" baseline="0">
                <a:solidFill>
                  <a:srgbClr val="003B5C"/>
                </a:solidFill>
              </a:defRPr>
            </a:lvl1pPr>
          </a:lstStyle>
          <a:p>
            <a:r>
              <a:rPr lang="en-GB" sz="6000" i="1" dirty="0">
                <a:latin typeface="Roboto Medium" panose="02000000000000000000" pitchFamily="2" charset="0"/>
                <a:ea typeface="Roboto Medium" panose="02000000000000000000" pitchFamily="2" charset="0"/>
              </a:rPr>
              <a:t>Part 4 – Creating a Simple Worksheet/ Report</a:t>
            </a:r>
          </a:p>
        </p:txBody>
      </p:sp>
    </p:spTree>
    <p:extLst>
      <p:ext uri="{BB962C8B-B14F-4D97-AF65-F5344CB8AC3E}">
        <p14:creationId xmlns:p14="http://schemas.microsoft.com/office/powerpoint/2010/main" val="34147832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Time Series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Discrete (bucketed) time series data</a:t>
            </a:r>
          </a:p>
        </p:txBody>
      </p:sp>
      <p:sp>
        <p:nvSpPr>
          <p:cNvPr id="4" name="Content Placeholder 3"/>
          <p:cNvSpPr>
            <a:spLocks noGrp="1"/>
          </p:cNvSpPr>
          <p:nvPr>
            <p:ph idx="1"/>
          </p:nvPr>
        </p:nvSpPr>
        <p:spPr/>
        <p:txBody>
          <a:bodyPr>
            <a:noAutofit/>
          </a:bodyPr>
          <a:lstStyle/>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Discrete time series data values are from specific points or blocks of time, and there is a finite number of possible values</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A </a:t>
            </a:r>
            <a:r>
              <a:rPr lang="en-GB" sz="2400" b="1" dirty="0">
                <a:latin typeface="Roboto Light" panose="02000000000000000000" pitchFamily="2" charset="0"/>
                <a:ea typeface="Roboto Light" panose="02000000000000000000" pitchFamily="2" charset="0"/>
              </a:rPr>
              <a:t>line chart</a:t>
            </a:r>
            <a:r>
              <a:rPr lang="en-GB" sz="2400" dirty="0">
                <a:latin typeface="Roboto Light" panose="02000000000000000000" pitchFamily="2" charset="0"/>
                <a:ea typeface="Roboto Light" panose="02000000000000000000" pitchFamily="2" charset="0"/>
              </a:rPr>
              <a:t> is the most effective way to display time series data. A line chart for discrete time series data places breaks between time units like year, quarter, month and day</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Bar, stacked bar charts, and scatterplots can also be used to display time series data</a:t>
            </a:r>
          </a:p>
        </p:txBody>
      </p:sp>
      <p:sp>
        <p:nvSpPr>
          <p:cNvPr id="5" name="Rectangle 4">
            <a:extLst>
              <a:ext uri="{FF2B5EF4-FFF2-40B4-BE49-F238E27FC236}">
                <a16:creationId xmlns:a16="http://schemas.microsoft.com/office/drawing/2014/main" id="{17616776-F361-43F8-AC65-BB21469EEEA5}"/>
              </a:ext>
            </a:extLst>
          </p:cNvPr>
          <p:cNvSpPr/>
          <p:nvPr/>
        </p:nvSpPr>
        <p:spPr>
          <a:xfrm>
            <a:off x="2316501" y="5401403"/>
            <a:ext cx="8992300" cy="127675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just"/>
            <a:r>
              <a:rPr lang="en-US" sz="1600" dirty="0">
                <a:solidFill>
                  <a:srgbClr val="6600FF"/>
                </a:solidFill>
              </a:rPr>
              <a:t>The power of “Time Series Analysis” lies in looking for trends in temporal data and forecasting i.e., based on what I see in the past, can I predict the future? Is this pattern seasonal/cyclical? </a:t>
            </a:r>
          </a:p>
          <a:p>
            <a:pPr algn="just"/>
            <a:endParaRPr lang="en-US" sz="1600" dirty="0">
              <a:solidFill>
                <a:srgbClr val="6600FF"/>
              </a:solidFill>
            </a:endParaRPr>
          </a:p>
          <a:p>
            <a:pPr algn="just"/>
            <a:r>
              <a:rPr lang="en-US" sz="1600" dirty="0">
                <a:solidFill>
                  <a:srgbClr val="6600FF"/>
                </a:solidFill>
              </a:rPr>
              <a:t>A whole picture view is more important than the individual data points</a:t>
            </a:r>
          </a:p>
        </p:txBody>
      </p:sp>
    </p:spTree>
    <p:extLst>
      <p:ext uri="{BB962C8B-B14F-4D97-AF65-F5344CB8AC3E}">
        <p14:creationId xmlns:p14="http://schemas.microsoft.com/office/powerpoint/2010/main" val="1112536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Time Series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Continuous (unbroken) time series data</a:t>
            </a:r>
          </a:p>
        </p:txBody>
      </p:sp>
      <p:sp>
        <p:nvSpPr>
          <p:cNvPr id="4" name="Content Placeholder 3"/>
          <p:cNvSpPr>
            <a:spLocks noGrp="1"/>
          </p:cNvSpPr>
          <p:nvPr>
            <p:ph idx="1"/>
          </p:nvPr>
        </p:nvSpPr>
        <p:spPr/>
        <p:txBody>
          <a:bodyPr>
            <a:noAutofit/>
          </a:bodyPr>
          <a:lstStyle/>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Visualising continuous time series data is similar to visualising discrete time series data. We still have a discrete number of data points, even if the dataset is continuous</a:t>
            </a:r>
          </a:p>
          <a:p>
            <a:pPr marL="237061" indent="-237061">
              <a:spcBef>
                <a:spcPts val="0"/>
              </a:spcBef>
              <a:spcAft>
                <a:spcPts val="1600"/>
              </a:spcAft>
              <a:buClr>
                <a:srgbClr val="CE0000"/>
              </a:buClr>
              <a:buFont typeface="System Font Regular"/>
              <a:buChar char="‣"/>
            </a:pPr>
            <a:r>
              <a:rPr lang="en-GB" sz="2400" b="1" dirty="0">
                <a:latin typeface="Roboto Light" panose="02000000000000000000" pitchFamily="2" charset="0"/>
                <a:ea typeface="Roboto Light" panose="02000000000000000000" pitchFamily="2" charset="0"/>
              </a:rPr>
              <a:t>Line chart </a:t>
            </a:r>
            <a:r>
              <a:rPr lang="en-GB" sz="2400" dirty="0">
                <a:latin typeface="Roboto Light" panose="02000000000000000000" pitchFamily="2" charset="0"/>
                <a:ea typeface="Roboto Light" panose="02000000000000000000" pitchFamily="2" charset="0"/>
              </a:rPr>
              <a:t>for continuous time series data is presented as unbroken lines</a:t>
            </a:r>
          </a:p>
          <a:p>
            <a:pPr marL="237061" indent="-237061">
              <a:spcBef>
                <a:spcPts val="0"/>
              </a:spcBef>
              <a:spcAft>
                <a:spcPts val="1600"/>
              </a:spcAft>
              <a:buClr>
                <a:srgbClr val="CE0000"/>
              </a:buClr>
              <a:buFont typeface="System Font Regular"/>
              <a:buChar char="‣"/>
            </a:pPr>
            <a:r>
              <a:rPr lang="en-GB" sz="2400" b="1" dirty="0">
                <a:latin typeface="Roboto Light" panose="02000000000000000000" pitchFamily="2" charset="0"/>
                <a:ea typeface="Roboto Light" panose="02000000000000000000" pitchFamily="2" charset="0"/>
              </a:rPr>
              <a:t>Step charts</a:t>
            </a:r>
            <a:r>
              <a:rPr lang="en-GB" sz="2400" dirty="0">
                <a:latin typeface="Roboto Light" panose="02000000000000000000" pitchFamily="2" charset="0"/>
                <a:ea typeface="Roboto Light" panose="02000000000000000000" pitchFamily="2" charset="0"/>
              </a:rPr>
              <a:t> are appropriate if the measure stays at a value for a long time and all of a sudden declines or inclines</a:t>
            </a:r>
          </a:p>
          <a:p>
            <a:pPr marL="237061" indent="-237061">
              <a:spcBef>
                <a:spcPts val="0"/>
              </a:spcBef>
              <a:spcAft>
                <a:spcPts val="1600"/>
              </a:spcAft>
              <a:buClr>
                <a:srgbClr val="CE0000"/>
              </a:buClr>
              <a:buFont typeface="System Font Regular"/>
              <a:buChar char="‣"/>
            </a:pPr>
            <a:r>
              <a:rPr lang="en-GB" sz="2400" b="1" dirty="0">
                <a:latin typeface="Roboto Light" panose="02000000000000000000" pitchFamily="2" charset="0"/>
                <a:ea typeface="Roboto Light" panose="02000000000000000000" pitchFamily="2" charset="0"/>
              </a:rPr>
              <a:t>Trendlines </a:t>
            </a:r>
            <a:r>
              <a:rPr lang="en-GB" sz="2400" dirty="0">
                <a:latin typeface="Roboto Light" panose="02000000000000000000" pitchFamily="2" charset="0"/>
                <a:ea typeface="Roboto Light" panose="02000000000000000000" pitchFamily="2" charset="0"/>
              </a:rPr>
              <a:t>are useful in the presence of noisy data or large amounts of data</a:t>
            </a:r>
          </a:p>
        </p:txBody>
      </p:sp>
    </p:spTree>
    <p:extLst>
      <p:ext uri="{BB962C8B-B14F-4D97-AF65-F5344CB8AC3E}">
        <p14:creationId xmlns:p14="http://schemas.microsoft.com/office/powerpoint/2010/main" val="3166821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Time Series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time series data</a:t>
            </a:r>
          </a:p>
        </p:txBody>
      </p:sp>
      <p:sp>
        <p:nvSpPr>
          <p:cNvPr id="4" name="Content Placeholder 3"/>
          <p:cNvSpPr>
            <a:spLocks noGrp="1"/>
          </p:cNvSpPr>
          <p:nvPr>
            <p:ph idx="1"/>
          </p:nvPr>
        </p:nvSpPr>
        <p:spPr/>
        <p:txBody>
          <a:bodyPr numCol="2">
            <a:noAutofit/>
          </a:bodyPr>
          <a:lstStyle/>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Line Chart</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Sparkline Chart</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Gantt Chart</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Trendline</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Reference Line</a:t>
            </a:r>
          </a:p>
        </p:txBody>
      </p:sp>
      <p:sp>
        <p:nvSpPr>
          <p:cNvPr id="6" name="Rectangle 5">
            <a:extLst>
              <a:ext uri="{FF2B5EF4-FFF2-40B4-BE49-F238E27FC236}">
                <a16:creationId xmlns:a16="http://schemas.microsoft.com/office/drawing/2014/main" id="{A7A086FC-B2EA-4496-BBA1-09B63B6CB7EE}"/>
              </a:ext>
            </a:extLst>
          </p:cNvPr>
          <p:cNvSpPr/>
          <p:nvPr/>
        </p:nvSpPr>
        <p:spPr>
          <a:xfrm>
            <a:off x="4745301" y="1758364"/>
            <a:ext cx="6889900" cy="42083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600" dirty="0">
                <a:solidFill>
                  <a:srgbClr val="6600FF"/>
                </a:solidFill>
              </a:rPr>
              <a:t>Powerful Story Telling Tool – Crude Price &amp; History</a:t>
            </a:r>
          </a:p>
        </p:txBody>
      </p:sp>
    </p:spTree>
    <p:extLst>
      <p:ext uri="{BB962C8B-B14F-4D97-AF65-F5344CB8AC3E}">
        <p14:creationId xmlns:p14="http://schemas.microsoft.com/office/powerpoint/2010/main" val="89158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Time Series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time series data – line chart</a:t>
            </a:r>
          </a:p>
        </p:txBody>
      </p:sp>
      <p:sp>
        <p:nvSpPr>
          <p:cNvPr id="7" name="Rectangle 6">
            <a:extLst>
              <a:ext uri="{FF2B5EF4-FFF2-40B4-BE49-F238E27FC236}">
                <a16:creationId xmlns:a16="http://schemas.microsoft.com/office/drawing/2014/main" id="{2D5072DE-4A25-7A4D-A5BC-7CC96A59307E}"/>
              </a:ext>
            </a:extLst>
          </p:cNvPr>
          <p:cNvSpPr/>
          <p:nvPr/>
        </p:nvSpPr>
        <p:spPr>
          <a:xfrm>
            <a:off x="1848679" y="6253006"/>
            <a:ext cx="8494643" cy="338554"/>
          </a:xfrm>
          <a:prstGeom prst="rect">
            <a:avLst/>
          </a:prstGeom>
        </p:spPr>
        <p:txBody>
          <a:bodyPr wrap="square">
            <a:spAutoFit/>
          </a:bodyPr>
          <a:lstStyle/>
          <a:p>
            <a:pPr algn="ctr"/>
            <a:r>
              <a:rPr lang="en-US" sz="1600" dirty="0">
                <a:latin typeface="Roboto" panose="02000000000000000000" pitchFamily="2" charset="0"/>
                <a:ea typeface="Roboto" panose="02000000000000000000" pitchFamily="2" charset="0"/>
                <a:hlinkClick r:id="rId2"/>
              </a:rPr>
              <a:t>https://help.tableau.com/current/pro/desktop/en-us/buildexamples_line.htm</a:t>
            </a:r>
            <a:r>
              <a:rPr lang="en-US" sz="1600" dirty="0">
                <a:latin typeface="Roboto" panose="02000000000000000000" pitchFamily="2" charset="0"/>
                <a:ea typeface="Roboto" panose="02000000000000000000" pitchFamily="2" charset="0"/>
              </a:rPr>
              <a:t> </a:t>
            </a:r>
          </a:p>
        </p:txBody>
      </p:sp>
      <p:pic>
        <p:nvPicPr>
          <p:cNvPr id="8" name="Picture 7">
            <a:extLst>
              <a:ext uri="{FF2B5EF4-FFF2-40B4-BE49-F238E27FC236}">
                <a16:creationId xmlns:a16="http://schemas.microsoft.com/office/drawing/2014/main" id="{30D6D5BE-FD5F-4645-84D5-BFF40BDD9D4E}"/>
              </a:ext>
            </a:extLst>
          </p:cNvPr>
          <p:cNvPicPr>
            <a:picLocks noChangeAspect="1"/>
          </p:cNvPicPr>
          <p:nvPr/>
        </p:nvPicPr>
        <p:blipFill>
          <a:blip r:embed="rId3"/>
          <a:stretch>
            <a:fillRect/>
          </a:stretch>
        </p:blipFill>
        <p:spPr>
          <a:xfrm>
            <a:off x="3742415" y="2212438"/>
            <a:ext cx="4397347" cy="3942196"/>
          </a:xfrm>
          <a:prstGeom prst="rect">
            <a:avLst/>
          </a:prstGeom>
        </p:spPr>
      </p:pic>
      <p:sp>
        <p:nvSpPr>
          <p:cNvPr id="6" name="Rectangle 5">
            <a:extLst>
              <a:ext uri="{FF2B5EF4-FFF2-40B4-BE49-F238E27FC236}">
                <a16:creationId xmlns:a16="http://schemas.microsoft.com/office/drawing/2014/main" id="{A19BFB5A-358A-4E89-9351-3936522F59D8}"/>
              </a:ext>
            </a:extLst>
          </p:cNvPr>
          <p:cNvSpPr/>
          <p:nvPr/>
        </p:nvSpPr>
        <p:spPr>
          <a:xfrm>
            <a:off x="8380801" y="2179202"/>
            <a:ext cx="3464249" cy="2975949"/>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600" dirty="0">
                <a:solidFill>
                  <a:srgbClr val="6600FF"/>
                </a:solidFill>
              </a:rPr>
              <a:t>Useful for data that does not stay constant i.e., is variable.</a:t>
            </a:r>
          </a:p>
          <a:p>
            <a:pPr algn="ctr"/>
            <a:endParaRPr lang="en-US" sz="1600" dirty="0">
              <a:solidFill>
                <a:srgbClr val="6600FF"/>
              </a:solidFill>
            </a:endParaRPr>
          </a:p>
          <a:p>
            <a:pPr algn="ctr"/>
            <a:r>
              <a:rPr lang="en-US" sz="1600" dirty="0">
                <a:solidFill>
                  <a:srgbClr val="6600FF"/>
                </a:solidFill>
              </a:rPr>
              <a:t>Data that stays constant, then suddenly changes, then stays constant </a:t>
            </a:r>
            <a:r>
              <a:rPr lang="en-US" sz="1600" dirty="0" err="1">
                <a:solidFill>
                  <a:srgbClr val="6600FF"/>
                </a:solidFill>
              </a:rPr>
              <a:t>etc</a:t>
            </a:r>
            <a:r>
              <a:rPr lang="en-US" sz="1600" dirty="0">
                <a:solidFill>
                  <a:srgbClr val="6600FF"/>
                </a:solidFill>
              </a:rPr>
              <a:t> is better visualized with a “step” graph</a:t>
            </a:r>
          </a:p>
          <a:p>
            <a:pPr algn="ctr"/>
            <a:endParaRPr lang="en-US" sz="1600" dirty="0">
              <a:solidFill>
                <a:srgbClr val="6600FF"/>
              </a:solidFill>
            </a:endParaRPr>
          </a:p>
          <a:p>
            <a:pPr algn="ctr"/>
            <a:r>
              <a:rPr lang="en-US" sz="1600" dirty="0">
                <a:solidFill>
                  <a:srgbClr val="6600FF"/>
                </a:solidFill>
              </a:rPr>
              <a:t>Data that is TOO highly variable (noisy data) sometimes needs to be smoothed and/or a “trend line” can be applied to make sense of it</a:t>
            </a:r>
          </a:p>
        </p:txBody>
      </p:sp>
    </p:spTree>
    <p:extLst>
      <p:ext uri="{BB962C8B-B14F-4D97-AF65-F5344CB8AC3E}">
        <p14:creationId xmlns:p14="http://schemas.microsoft.com/office/powerpoint/2010/main" val="40447243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Time Series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time series data – sparkline chart</a:t>
            </a:r>
          </a:p>
        </p:txBody>
      </p:sp>
      <p:sp>
        <p:nvSpPr>
          <p:cNvPr id="7" name="Rectangle 6">
            <a:extLst>
              <a:ext uri="{FF2B5EF4-FFF2-40B4-BE49-F238E27FC236}">
                <a16:creationId xmlns:a16="http://schemas.microsoft.com/office/drawing/2014/main" id="{2D5072DE-4A25-7A4D-A5BC-7CC96A59307E}"/>
              </a:ext>
            </a:extLst>
          </p:cNvPr>
          <p:cNvSpPr/>
          <p:nvPr/>
        </p:nvSpPr>
        <p:spPr>
          <a:xfrm>
            <a:off x="1848679" y="6253006"/>
            <a:ext cx="8494643" cy="338554"/>
          </a:xfrm>
          <a:prstGeom prst="rect">
            <a:avLst/>
          </a:prstGeom>
        </p:spPr>
        <p:txBody>
          <a:bodyPr wrap="square">
            <a:spAutoFit/>
          </a:bodyPr>
          <a:lstStyle/>
          <a:p>
            <a:pPr algn="ctr"/>
            <a:r>
              <a:rPr lang="en-US" sz="1600" dirty="0">
                <a:latin typeface="Roboto" panose="02000000000000000000" pitchFamily="2" charset="0"/>
                <a:ea typeface="Roboto" panose="02000000000000000000" pitchFamily="2" charset="0"/>
                <a:hlinkClick r:id="rId3"/>
              </a:rPr>
              <a:t>https://kb.tableau.com/articles/howto/creating-sparklines</a:t>
            </a:r>
            <a:r>
              <a:rPr lang="en-US" sz="1600" dirty="0">
                <a:latin typeface="Roboto" panose="02000000000000000000" pitchFamily="2" charset="0"/>
                <a:ea typeface="Roboto" panose="02000000000000000000" pitchFamily="2" charset="0"/>
              </a:rPr>
              <a:t> </a:t>
            </a:r>
          </a:p>
        </p:txBody>
      </p:sp>
      <p:pic>
        <p:nvPicPr>
          <p:cNvPr id="8" name="Picture 7">
            <a:extLst>
              <a:ext uri="{FF2B5EF4-FFF2-40B4-BE49-F238E27FC236}">
                <a16:creationId xmlns:a16="http://schemas.microsoft.com/office/drawing/2014/main" id="{5C0DE6AB-0F9F-4F48-83E5-B22957A570CB}"/>
              </a:ext>
            </a:extLst>
          </p:cNvPr>
          <p:cNvPicPr>
            <a:picLocks noChangeAspect="1"/>
          </p:cNvPicPr>
          <p:nvPr/>
        </p:nvPicPr>
        <p:blipFill>
          <a:blip r:embed="rId4"/>
          <a:stretch>
            <a:fillRect/>
          </a:stretch>
        </p:blipFill>
        <p:spPr>
          <a:xfrm>
            <a:off x="1939131" y="2330792"/>
            <a:ext cx="8483600" cy="3683000"/>
          </a:xfrm>
          <a:prstGeom prst="rect">
            <a:avLst/>
          </a:prstGeom>
        </p:spPr>
      </p:pic>
      <p:sp>
        <p:nvSpPr>
          <p:cNvPr id="6" name="Rectangle 5">
            <a:extLst>
              <a:ext uri="{FF2B5EF4-FFF2-40B4-BE49-F238E27FC236}">
                <a16:creationId xmlns:a16="http://schemas.microsoft.com/office/drawing/2014/main" id="{0E5AB7C4-0689-4605-9CC2-DAFF207D3D05}"/>
              </a:ext>
            </a:extLst>
          </p:cNvPr>
          <p:cNvSpPr/>
          <p:nvPr/>
        </p:nvSpPr>
        <p:spPr>
          <a:xfrm>
            <a:off x="6180932" y="5408256"/>
            <a:ext cx="5326649" cy="844749"/>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600" dirty="0">
                <a:solidFill>
                  <a:srgbClr val="6600FF"/>
                </a:solidFill>
              </a:rPr>
              <a:t>Information is displayed in a compact manner. However, this is a difficult plot style to grasp. Each element must be explained, and the audience needs to be guided</a:t>
            </a:r>
          </a:p>
        </p:txBody>
      </p:sp>
    </p:spTree>
    <p:extLst>
      <p:ext uri="{BB962C8B-B14F-4D97-AF65-F5344CB8AC3E}">
        <p14:creationId xmlns:p14="http://schemas.microsoft.com/office/powerpoint/2010/main" val="1808695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Time Series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time series data — </a:t>
            </a:r>
            <a:r>
              <a:rPr lang="en-GB" sz="2400" i="1" dirty="0" err="1">
                <a:latin typeface="Roboto Medium" panose="02000000000000000000" pitchFamily="2" charset="0"/>
                <a:ea typeface="Roboto Medium" panose="02000000000000000000" pitchFamily="2" charset="0"/>
              </a:rPr>
              <a:t>gantt</a:t>
            </a:r>
            <a:r>
              <a:rPr lang="en-GB" sz="2400" i="1" dirty="0">
                <a:latin typeface="Roboto Medium" panose="02000000000000000000" pitchFamily="2" charset="0"/>
                <a:ea typeface="Roboto Medium" panose="02000000000000000000" pitchFamily="2" charset="0"/>
              </a:rPr>
              <a:t> chart</a:t>
            </a:r>
          </a:p>
        </p:txBody>
      </p:sp>
      <p:sp>
        <p:nvSpPr>
          <p:cNvPr id="5" name="Rectangle 4">
            <a:extLst>
              <a:ext uri="{FF2B5EF4-FFF2-40B4-BE49-F238E27FC236}">
                <a16:creationId xmlns:a16="http://schemas.microsoft.com/office/drawing/2014/main" id="{A09F53B0-F293-1944-A028-317F7269FF06}"/>
              </a:ext>
            </a:extLst>
          </p:cNvPr>
          <p:cNvSpPr/>
          <p:nvPr/>
        </p:nvSpPr>
        <p:spPr>
          <a:xfrm>
            <a:off x="6259247" y="6155374"/>
            <a:ext cx="5505901" cy="584775"/>
          </a:xfrm>
          <a:prstGeom prst="rect">
            <a:avLst/>
          </a:prstGeom>
        </p:spPr>
        <p:txBody>
          <a:bodyPr wrap="square">
            <a:spAutoFit/>
          </a:bodyPr>
          <a:lstStyle/>
          <a:p>
            <a:pPr algn="ctr"/>
            <a:r>
              <a:rPr lang="en-US" sz="1600" dirty="0">
                <a:latin typeface="Roboto" panose="02000000000000000000" pitchFamily="2" charset="0"/>
                <a:ea typeface="Roboto" panose="02000000000000000000" pitchFamily="2" charset="0"/>
                <a:hlinkClick r:id="rId3"/>
              </a:rPr>
              <a:t>https://help.tableau.com/current/pro/desktop/en-us/buildexamples_gantt.htm</a:t>
            </a:r>
            <a:r>
              <a:rPr lang="en-US" sz="1600" dirty="0">
                <a:latin typeface="Roboto" panose="02000000000000000000" pitchFamily="2" charset="0"/>
                <a:ea typeface="Roboto" panose="02000000000000000000" pitchFamily="2" charset="0"/>
              </a:rPr>
              <a:t> </a:t>
            </a:r>
          </a:p>
        </p:txBody>
      </p:sp>
      <p:pic>
        <p:nvPicPr>
          <p:cNvPr id="8" name="Picture 7">
            <a:extLst>
              <a:ext uri="{FF2B5EF4-FFF2-40B4-BE49-F238E27FC236}">
                <a16:creationId xmlns:a16="http://schemas.microsoft.com/office/drawing/2014/main" id="{4E226237-BDDA-4A96-A7B1-AAC82DD0048F}"/>
              </a:ext>
            </a:extLst>
          </p:cNvPr>
          <p:cNvPicPr>
            <a:picLocks noChangeAspect="1"/>
          </p:cNvPicPr>
          <p:nvPr/>
        </p:nvPicPr>
        <p:blipFill>
          <a:blip r:embed="rId4"/>
          <a:stretch>
            <a:fillRect/>
          </a:stretch>
        </p:blipFill>
        <p:spPr>
          <a:xfrm>
            <a:off x="6548709" y="2126886"/>
            <a:ext cx="5221411" cy="4078493"/>
          </a:xfrm>
          <a:prstGeom prst="rect">
            <a:avLst/>
          </a:prstGeom>
        </p:spPr>
      </p:pic>
      <p:sp>
        <p:nvSpPr>
          <p:cNvPr id="6" name="Rectangle 5">
            <a:extLst>
              <a:ext uri="{FF2B5EF4-FFF2-40B4-BE49-F238E27FC236}">
                <a16:creationId xmlns:a16="http://schemas.microsoft.com/office/drawing/2014/main" id="{958EF0D9-6929-467D-A442-3D96F8514B45}"/>
              </a:ext>
            </a:extLst>
          </p:cNvPr>
          <p:cNvSpPr/>
          <p:nvPr/>
        </p:nvSpPr>
        <p:spPr>
          <a:xfrm>
            <a:off x="575843" y="2295148"/>
            <a:ext cx="5828136" cy="261734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600" dirty="0">
                <a:solidFill>
                  <a:srgbClr val="6600FF"/>
                </a:solidFill>
              </a:rPr>
              <a:t>Great project managing tool; has duration information and events/resources are visualized as bars. The physical position of the bars denotes start and end time; length is (obviously) duration.</a:t>
            </a:r>
          </a:p>
          <a:p>
            <a:pPr algn="ctr"/>
            <a:endParaRPr lang="en-US" sz="1600" dirty="0">
              <a:solidFill>
                <a:srgbClr val="6600FF"/>
              </a:solidFill>
            </a:endParaRPr>
          </a:p>
          <a:p>
            <a:pPr algn="ctr"/>
            <a:r>
              <a:rPr lang="en-US" sz="1600" dirty="0">
                <a:solidFill>
                  <a:srgbClr val="6600FF"/>
                </a:solidFill>
              </a:rPr>
              <a:t>Gantt charts also allow you to trace the “critical path”. Critical path analysis shows the sequence of scheduled tasks that determine the duration of a project. A critical path analysis identifies which tasks you must complete in order to meet your project deadline.</a:t>
            </a:r>
          </a:p>
        </p:txBody>
      </p:sp>
      <p:pic>
        <p:nvPicPr>
          <p:cNvPr id="4" name="Picture 3">
            <a:extLst>
              <a:ext uri="{FF2B5EF4-FFF2-40B4-BE49-F238E27FC236}">
                <a16:creationId xmlns:a16="http://schemas.microsoft.com/office/drawing/2014/main" id="{3B1CD7BC-EBEF-43F4-B07A-9858CA648C95}"/>
              </a:ext>
            </a:extLst>
          </p:cNvPr>
          <p:cNvPicPr>
            <a:picLocks noChangeAspect="1"/>
          </p:cNvPicPr>
          <p:nvPr/>
        </p:nvPicPr>
        <p:blipFill>
          <a:blip r:embed="rId5"/>
          <a:stretch>
            <a:fillRect/>
          </a:stretch>
        </p:blipFill>
        <p:spPr>
          <a:xfrm>
            <a:off x="1811110" y="4979065"/>
            <a:ext cx="4592869" cy="1692935"/>
          </a:xfrm>
          <a:prstGeom prst="rect">
            <a:avLst/>
          </a:prstGeom>
        </p:spPr>
      </p:pic>
    </p:spTree>
    <p:extLst>
      <p:ext uri="{BB962C8B-B14F-4D97-AF65-F5344CB8AC3E}">
        <p14:creationId xmlns:p14="http://schemas.microsoft.com/office/powerpoint/2010/main" val="1044138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Time Series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time series data — adding a trend line</a:t>
            </a:r>
          </a:p>
        </p:txBody>
      </p:sp>
      <p:sp>
        <p:nvSpPr>
          <p:cNvPr id="5" name="Rectangle 4">
            <a:extLst>
              <a:ext uri="{FF2B5EF4-FFF2-40B4-BE49-F238E27FC236}">
                <a16:creationId xmlns:a16="http://schemas.microsoft.com/office/drawing/2014/main" id="{A09F53B0-F293-1944-A028-317F7269FF06}"/>
              </a:ext>
            </a:extLst>
          </p:cNvPr>
          <p:cNvSpPr/>
          <p:nvPr/>
        </p:nvSpPr>
        <p:spPr>
          <a:xfrm>
            <a:off x="1848679" y="6253006"/>
            <a:ext cx="8494643" cy="338554"/>
          </a:xfrm>
          <a:prstGeom prst="rect">
            <a:avLst/>
          </a:prstGeom>
        </p:spPr>
        <p:txBody>
          <a:bodyPr wrap="square">
            <a:spAutoFit/>
          </a:bodyPr>
          <a:lstStyle/>
          <a:p>
            <a:pPr algn="ctr"/>
            <a:r>
              <a:rPr lang="en-US" sz="1600" dirty="0">
                <a:latin typeface="Roboto" panose="02000000000000000000" pitchFamily="2" charset="0"/>
                <a:ea typeface="Roboto" panose="02000000000000000000" pitchFamily="2" charset="0"/>
                <a:hlinkClick r:id="rId3"/>
              </a:rPr>
              <a:t>https://help.tableau.com/current/pro/desktop/en-us/trendlines_add.htm</a:t>
            </a:r>
            <a:r>
              <a:rPr lang="en-US" sz="1600" dirty="0">
                <a:latin typeface="Roboto" panose="02000000000000000000" pitchFamily="2" charset="0"/>
                <a:ea typeface="Roboto" panose="02000000000000000000" pitchFamily="2" charset="0"/>
              </a:rPr>
              <a:t> </a:t>
            </a:r>
          </a:p>
        </p:txBody>
      </p:sp>
      <p:pic>
        <p:nvPicPr>
          <p:cNvPr id="9" name="Picture 8">
            <a:extLst>
              <a:ext uri="{FF2B5EF4-FFF2-40B4-BE49-F238E27FC236}">
                <a16:creationId xmlns:a16="http://schemas.microsoft.com/office/drawing/2014/main" id="{EC876897-2AFD-4BA4-BB32-12DABBA1F9F9}"/>
              </a:ext>
            </a:extLst>
          </p:cNvPr>
          <p:cNvPicPr>
            <a:picLocks noChangeAspect="1"/>
          </p:cNvPicPr>
          <p:nvPr/>
        </p:nvPicPr>
        <p:blipFill>
          <a:blip r:embed="rId4"/>
          <a:stretch>
            <a:fillRect/>
          </a:stretch>
        </p:blipFill>
        <p:spPr>
          <a:xfrm>
            <a:off x="3187454" y="2358821"/>
            <a:ext cx="5817093" cy="3788705"/>
          </a:xfrm>
          <a:prstGeom prst="rect">
            <a:avLst/>
          </a:prstGeom>
          <a:ln>
            <a:solidFill>
              <a:schemeClr val="accent1"/>
            </a:solidFill>
          </a:ln>
        </p:spPr>
      </p:pic>
    </p:spTree>
    <p:extLst>
      <p:ext uri="{BB962C8B-B14F-4D97-AF65-F5344CB8AC3E}">
        <p14:creationId xmlns:p14="http://schemas.microsoft.com/office/powerpoint/2010/main" val="370884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Time Series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time series data — adding a reference line/band/distribution/boxes</a:t>
            </a:r>
          </a:p>
        </p:txBody>
      </p:sp>
      <p:sp>
        <p:nvSpPr>
          <p:cNvPr id="5" name="Rectangle 4">
            <a:extLst>
              <a:ext uri="{FF2B5EF4-FFF2-40B4-BE49-F238E27FC236}">
                <a16:creationId xmlns:a16="http://schemas.microsoft.com/office/drawing/2014/main" id="{A09F53B0-F293-1944-A028-317F7269FF06}"/>
              </a:ext>
            </a:extLst>
          </p:cNvPr>
          <p:cNvSpPr/>
          <p:nvPr/>
        </p:nvSpPr>
        <p:spPr>
          <a:xfrm>
            <a:off x="1848679" y="6253006"/>
            <a:ext cx="8494643" cy="338554"/>
          </a:xfrm>
          <a:prstGeom prst="rect">
            <a:avLst/>
          </a:prstGeom>
        </p:spPr>
        <p:txBody>
          <a:bodyPr wrap="square">
            <a:spAutoFit/>
          </a:bodyPr>
          <a:lstStyle/>
          <a:p>
            <a:pPr algn="ctr"/>
            <a:r>
              <a:rPr lang="en-US" sz="1600" dirty="0">
                <a:latin typeface="Roboto" panose="02000000000000000000" pitchFamily="2" charset="0"/>
                <a:ea typeface="Roboto" panose="02000000000000000000" pitchFamily="2" charset="0"/>
                <a:hlinkClick r:id="rId3"/>
              </a:rPr>
              <a:t>https://help.tableau.com/current/pro/desktop/en-us/reference_lines.htm</a:t>
            </a:r>
            <a:r>
              <a:rPr lang="en-US" sz="1600" dirty="0">
                <a:latin typeface="Roboto" panose="02000000000000000000" pitchFamily="2" charset="0"/>
                <a:ea typeface="Roboto" panose="02000000000000000000" pitchFamily="2" charset="0"/>
              </a:rPr>
              <a:t> </a:t>
            </a:r>
          </a:p>
        </p:txBody>
      </p:sp>
      <p:pic>
        <p:nvPicPr>
          <p:cNvPr id="8" name="Picture 7">
            <a:extLst>
              <a:ext uri="{FF2B5EF4-FFF2-40B4-BE49-F238E27FC236}">
                <a16:creationId xmlns:a16="http://schemas.microsoft.com/office/drawing/2014/main" id="{181B60D6-65B0-4B6F-9970-50EAA727BE16}"/>
              </a:ext>
            </a:extLst>
          </p:cNvPr>
          <p:cNvPicPr>
            <a:picLocks noChangeAspect="1"/>
          </p:cNvPicPr>
          <p:nvPr/>
        </p:nvPicPr>
        <p:blipFill>
          <a:blip r:embed="rId4"/>
          <a:stretch>
            <a:fillRect/>
          </a:stretch>
        </p:blipFill>
        <p:spPr>
          <a:xfrm>
            <a:off x="3316706" y="2186634"/>
            <a:ext cx="5478685" cy="4066372"/>
          </a:xfrm>
          <a:prstGeom prst="rect">
            <a:avLst/>
          </a:prstGeom>
          <a:ln>
            <a:solidFill>
              <a:schemeClr val="accent1"/>
            </a:solidFill>
          </a:ln>
        </p:spPr>
      </p:pic>
    </p:spTree>
    <p:extLst>
      <p:ext uri="{BB962C8B-B14F-4D97-AF65-F5344CB8AC3E}">
        <p14:creationId xmlns:p14="http://schemas.microsoft.com/office/powerpoint/2010/main" val="17043852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662309"/>
            <a:ext cx="10363200" cy="2119644"/>
          </a:xfrm>
        </p:spPr>
        <p:txBody>
          <a:bodyPr anchor="b"/>
          <a:lstStyle/>
          <a:p>
            <a:r>
              <a:rPr lang="en-GB" sz="5867" dirty="0">
                <a:latin typeface="Roboto Medium" panose="02000000000000000000" pitchFamily="2" charset="0"/>
                <a:ea typeface="Roboto Medium" panose="02000000000000000000" pitchFamily="2" charset="0"/>
              </a:rPr>
              <a:t>Tableau Class Activity</a:t>
            </a:r>
            <a:endParaRPr lang="en-US" sz="5867"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337504" y="3781953"/>
            <a:ext cx="8534400" cy="1927731"/>
          </a:xfrm>
        </p:spPr>
        <p:txBody>
          <a:bodyPr anchor="b"/>
          <a:lstStyle/>
          <a:p>
            <a:endParaRPr lang="en-US" dirty="0"/>
          </a:p>
          <a:p>
            <a:pPr marL="457200" indent="-457200">
              <a:buFont typeface="+mj-lt"/>
              <a:buAutoNum type="arabicPeriod"/>
            </a:pPr>
            <a:r>
              <a:rPr lang="en-US" dirty="0"/>
              <a:t>Building a Simple Worksheet/ Report</a:t>
            </a:r>
          </a:p>
          <a:p>
            <a:pPr marL="457200" indent="-457200">
              <a:buFont typeface="+mj-lt"/>
              <a:buAutoNum type="arabicPeriod"/>
            </a:pPr>
            <a:r>
              <a:rPr lang="en-US" dirty="0"/>
              <a:t>Visualisation of Categorical Data</a:t>
            </a:r>
          </a:p>
          <a:p>
            <a:pPr marL="457200" indent="-457200">
              <a:buFont typeface="+mj-lt"/>
              <a:buAutoNum type="arabicPeriod"/>
            </a:pPr>
            <a:r>
              <a:rPr lang="en-US" dirty="0"/>
              <a:t>Visualisation of Time Series Data</a:t>
            </a:r>
          </a:p>
        </p:txBody>
      </p:sp>
    </p:spTree>
    <p:extLst>
      <p:ext uri="{BB962C8B-B14F-4D97-AF65-F5344CB8AC3E}">
        <p14:creationId xmlns:p14="http://schemas.microsoft.com/office/powerpoint/2010/main" val="3493592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0F2BF4-A91B-4529-B1A5-0DF3F5C86924}"/>
              </a:ext>
            </a:extLst>
          </p:cNvPr>
          <p:cNvPicPr>
            <a:picLocks noChangeAspect="1"/>
          </p:cNvPicPr>
          <p:nvPr/>
        </p:nvPicPr>
        <p:blipFill>
          <a:blip r:embed="rId4"/>
          <a:stretch>
            <a:fillRect/>
          </a:stretch>
        </p:blipFill>
        <p:spPr>
          <a:xfrm>
            <a:off x="7230534" y="4217518"/>
            <a:ext cx="3268135" cy="2451100"/>
          </a:xfrm>
          <a:prstGeom prst="rect">
            <a:avLst/>
          </a:prstGeom>
        </p:spPr>
      </p:pic>
      <p:sp>
        <p:nvSpPr>
          <p:cNvPr id="4" name="Title 1"/>
          <p:cNvSpPr txBox="1">
            <a:spLocks noChangeArrowheads="1"/>
          </p:cNvSpPr>
          <p:nvPr/>
        </p:nvSpPr>
        <p:spPr bwMode="auto">
          <a:xfrm>
            <a:off x="633836" y="203690"/>
            <a:ext cx="10972800" cy="9826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4267" dirty="0">
                <a:latin typeface="Roboto Medium"/>
                <a:ea typeface="ヒラギノ角ゴ Pro W3"/>
                <a:cs typeface="ヒラギノ角ゴ Pro W3"/>
              </a:rPr>
              <a:t>Tableau (Class Activity) </a:t>
            </a:r>
            <a:endParaRPr lang="en-SG" altLang="en-US" sz="4267" dirty="0">
              <a:latin typeface="Roboto Medium"/>
              <a:ea typeface="ヒラギノ角ゴ Pro W3"/>
              <a:cs typeface="ヒラギノ角ゴ Pro W3"/>
            </a:endParaRPr>
          </a:p>
        </p:txBody>
      </p:sp>
      <p:sp>
        <p:nvSpPr>
          <p:cNvPr id="12" name="TextBox 11"/>
          <p:cNvSpPr txBox="1"/>
          <p:nvPr/>
        </p:nvSpPr>
        <p:spPr>
          <a:xfrm>
            <a:off x="406400" y="1219200"/>
            <a:ext cx="11379200" cy="4339650"/>
          </a:xfrm>
          <a:prstGeom prst="rect">
            <a:avLst/>
          </a:prstGeom>
          <a:noFill/>
        </p:spPr>
        <p:txBody>
          <a:bodyPr wrap="square" rtlCol="0">
            <a:spAutoFit/>
          </a:bodyPr>
          <a:lstStyle/>
          <a:p>
            <a:pPr marL="247644" indent="-247644">
              <a:spcAft>
                <a:spcPts val="1600"/>
              </a:spcAft>
              <a:buClr>
                <a:srgbClr val="C00000"/>
              </a:buClr>
              <a:buFont typeface="System Font Regular"/>
              <a:buChar char="‣"/>
            </a:pPr>
            <a:r>
              <a:rPr lang="en-SG" sz="2400" dirty="0">
                <a:solidFill>
                  <a:prstClr val="black"/>
                </a:solidFill>
                <a:latin typeface="Roboto Light"/>
              </a:rPr>
              <a:t>Ensure that you have a working copy of Tableau Desktop installed on your computer</a:t>
            </a:r>
          </a:p>
          <a:p>
            <a:pPr marL="247644" indent="-247644">
              <a:spcAft>
                <a:spcPts val="1600"/>
              </a:spcAft>
              <a:buClr>
                <a:srgbClr val="C00000"/>
              </a:buClr>
              <a:buFont typeface="System Font Regular"/>
              <a:buChar char="‣"/>
            </a:pPr>
            <a:r>
              <a:rPr lang="en-SG" sz="2400" dirty="0">
                <a:solidFill>
                  <a:prstClr val="black"/>
                </a:solidFill>
                <a:latin typeface="Roboto Light"/>
              </a:rPr>
              <a:t>Ensure that you have the following datasets downloaded onto your computer:</a:t>
            </a:r>
          </a:p>
          <a:p>
            <a:pPr marL="888978" indent="-457189">
              <a:spcAft>
                <a:spcPts val="800"/>
              </a:spcAft>
              <a:buClr>
                <a:srgbClr val="C00000"/>
              </a:buClr>
              <a:buFont typeface="+mj-lt"/>
              <a:buAutoNum type="arabicPeriod"/>
            </a:pPr>
            <a:r>
              <a:rPr lang="en-SG" sz="2400" dirty="0">
                <a:solidFill>
                  <a:prstClr val="black"/>
                </a:solidFill>
                <a:latin typeface="Roboto Light"/>
              </a:rPr>
              <a:t>global_superstore_2016.xlsx</a:t>
            </a:r>
          </a:p>
          <a:p>
            <a:pPr marL="888978" indent="-457189">
              <a:spcAft>
                <a:spcPts val="800"/>
              </a:spcAft>
              <a:buClr>
                <a:srgbClr val="C00000"/>
              </a:buClr>
              <a:buFont typeface="+mj-lt"/>
              <a:buAutoNum type="arabicPeriod"/>
            </a:pPr>
            <a:r>
              <a:rPr lang="en-US" sz="2400" dirty="0">
                <a:solidFill>
                  <a:prstClr val="black"/>
                </a:solidFill>
                <a:latin typeface="Roboto Light"/>
              </a:rPr>
              <a:t>Sales 2016.xlsx</a:t>
            </a:r>
          </a:p>
          <a:p>
            <a:pPr marL="888978" indent="-457189">
              <a:spcAft>
                <a:spcPts val="800"/>
              </a:spcAft>
              <a:buClr>
                <a:srgbClr val="C00000"/>
              </a:buClr>
              <a:buFont typeface="+mj-lt"/>
              <a:buAutoNum type="arabicPeriod"/>
            </a:pPr>
            <a:r>
              <a:rPr lang="en-US" sz="2400" dirty="0">
                <a:solidFill>
                  <a:prstClr val="black"/>
                </a:solidFill>
                <a:latin typeface="Roboto Light"/>
              </a:rPr>
              <a:t>Products 2016.csv</a:t>
            </a:r>
          </a:p>
          <a:p>
            <a:pPr marL="888978" indent="-457189">
              <a:spcAft>
                <a:spcPts val="800"/>
              </a:spcAft>
              <a:buClr>
                <a:srgbClr val="C00000"/>
              </a:buClr>
              <a:buFont typeface="+mj-lt"/>
              <a:buAutoNum type="arabicPeriod"/>
            </a:pPr>
            <a:r>
              <a:rPr lang="en-US" sz="2400" dirty="0">
                <a:solidFill>
                  <a:prstClr val="black"/>
                </a:solidFill>
                <a:latin typeface="Roboto Light"/>
              </a:rPr>
              <a:t>Coffee Chain.xlsx</a:t>
            </a:r>
          </a:p>
          <a:p>
            <a:pPr marL="888978" indent="-457189">
              <a:spcAft>
                <a:spcPts val="800"/>
              </a:spcAft>
              <a:buClr>
                <a:srgbClr val="C00000"/>
              </a:buClr>
              <a:buFont typeface="+mj-lt"/>
              <a:buAutoNum type="arabicPeriod"/>
            </a:pPr>
            <a:r>
              <a:rPr lang="en-US" sz="2400" dirty="0">
                <a:solidFill>
                  <a:prstClr val="black"/>
                </a:solidFill>
                <a:latin typeface="Roboto Light"/>
              </a:rPr>
              <a:t>Office </a:t>
            </a:r>
            <a:r>
              <a:rPr lang="en-US" sz="2400" dirty="0" err="1">
                <a:solidFill>
                  <a:prstClr val="black"/>
                </a:solidFill>
                <a:latin typeface="Roboto Light"/>
              </a:rPr>
              <a:t>City.xlsx</a:t>
            </a:r>
            <a:endParaRPr lang="en-SG" sz="2400" dirty="0">
              <a:solidFill>
                <a:prstClr val="black"/>
              </a:solidFill>
              <a:latin typeface="Roboto Light"/>
            </a:endParaRPr>
          </a:p>
          <a:p>
            <a:pPr>
              <a:spcAft>
                <a:spcPts val="1600"/>
              </a:spcAft>
            </a:pPr>
            <a:endParaRPr lang="en-SG" sz="2400" dirty="0">
              <a:solidFill>
                <a:prstClr val="black"/>
              </a:solidFill>
              <a:latin typeface="Calibri"/>
            </a:endParaRPr>
          </a:p>
        </p:txBody>
      </p:sp>
      <p:sp>
        <p:nvSpPr>
          <p:cNvPr id="6" name="Rectangle 5">
            <a:extLst>
              <a:ext uri="{FF2B5EF4-FFF2-40B4-BE49-F238E27FC236}">
                <a16:creationId xmlns:a16="http://schemas.microsoft.com/office/drawing/2014/main" id="{C087518C-035F-433E-A2B2-EECD8ED91A96}"/>
              </a:ext>
            </a:extLst>
          </p:cNvPr>
          <p:cNvSpPr/>
          <p:nvPr/>
        </p:nvSpPr>
        <p:spPr>
          <a:xfrm>
            <a:off x="6268156" y="4373952"/>
            <a:ext cx="5192889" cy="808849"/>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buFont typeface="Arial" panose="020B0604020202020204" pitchFamily="34" charset="0"/>
              <a:buNone/>
            </a:pPr>
            <a:r>
              <a:rPr lang="en-US" sz="3200" dirty="0">
                <a:solidFill>
                  <a:srgbClr val="6600FF"/>
                </a:solidFill>
              </a:rPr>
              <a:t>Time to power up Tableau!</a:t>
            </a:r>
            <a:endParaRPr lang="en-SG" sz="3200" dirty="0">
              <a:solidFill>
                <a:srgbClr val="6600FF"/>
              </a:solidFill>
            </a:endParaRPr>
          </a:p>
        </p:txBody>
      </p:sp>
    </p:spTree>
    <p:custDataLst>
      <p:tags r:id="rId1"/>
    </p:custDataLst>
    <p:extLst>
      <p:ext uri="{BB962C8B-B14F-4D97-AF65-F5344CB8AC3E}">
        <p14:creationId xmlns:p14="http://schemas.microsoft.com/office/powerpoint/2010/main" val="100614124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662309"/>
            <a:ext cx="10363200" cy="2119644"/>
          </a:xfrm>
        </p:spPr>
        <p:txBody>
          <a:bodyPr anchor="b"/>
          <a:lstStyle/>
          <a:p>
            <a:r>
              <a:rPr lang="en-GB" sz="5400" i="1" dirty="0">
                <a:latin typeface="Roboto Medium" panose="02000000000000000000" pitchFamily="2" charset="0"/>
                <a:ea typeface="Roboto Medium" panose="02000000000000000000" pitchFamily="2" charset="0"/>
              </a:rPr>
              <a:t>Part 4a – </a:t>
            </a:r>
            <a:r>
              <a:rPr lang="en-GB" sz="5867" dirty="0">
                <a:latin typeface="Roboto Medium" panose="02000000000000000000" pitchFamily="2" charset="0"/>
                <a:ea typeface="Roboto Medium" panose="02000000000000000000" pitchFamily="2" charset="0"/>
              </a:rPr>
              <a:t>Visualisation of </a:t>
            </a:r>
            <a:br>
              <a:rPr lang="en-GB" sz="5867" dirty="0">
                <a:latin typeface="Roboto Medium" panose="02000000000000000000" pitchFamily="2" charset="0"/>
                <a:ea typeface="Roboto Medium" panose="02000000000000000000" pitchFamily="2" charset="0"/>
              </a:rPr>
            </a:br>
            <a:r>
              <a:rPr lang="en-GB" sz="5867" dirty="0">
                <a:latin typeface="Roboto Medium" panose="02000000000000000000" pitchFamily="2" charset="0"/>
                <a:ea typeface="Roboto Medium" panose="02000000000000000000" pitchFamily="2" charset="0"/>
              </a:rPr>
              <a:t>Categorical Data</a:t>
            </a:r>
            <a:endParaRPr lang="en-US" sz="5867"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337504" y="3781953"/>
            <a:ext cx="8534400" cy="1245579"/>
          </a:xfrm>
        </p:spPr>
        <p:txBody>
          <a:bodyPr anchor="b"/>
          <a:lstStyle/>
          <a:p>
            <a:endParaRPr lang="en-US" dirty="0"/>
          </a:p>
        </p:txBody>
      </p:sp>
    </p:spTree>
    <p:extLst>
      <p:ext uri="{BB962C8B-B14F-4D97-AF65-F5344CB8AC3E}">
        <p14:creationId xmlns:p14="http://schemas.microsoft.com/office/powerpoint/2010/main" val="863876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6E46C5-427C-4285-BE4D-D5B08E1B5E90}"/>
              </a:ext>
            </a:extLst>
          </p:cNvPr>
          <p:cNvPicPr>
            <a:picLocks noChangeAspect="1"/>
          </p:cNvPicPr>
          <p:nvPr/>
        </p:nvPicPr>
        <p:blipFill>
          <a:blip r:embed="rId4"/>
          <a:stretch>
            <a:fillRect/>
          </a:stretch>
        </p:blipFill>
        <p:spPr>
          <a:xfrm>
            <a:off x="2381526" y="13757"/>
            <a:ext cx="7832148" cy="6858000"/>
          </a:xfrm>
          <a:prstGeom prst="rect">
            <a:avLst/>
          </a:prstGeom>
        </p:spPr>
      </p:pic>
    </p:spTree>
    <p:custDataLst>
      <p:tags r:id="rId1"/>
    </p:custDataLst>
    <p:extLst>
      <p:ext uri="{BB962C8B-B14F-4D97-AF65-F5344CB8AC3E}">
        <p14:creationId xmlns:p14="http://schemas.microsoft.com/office/powerpoint/2010/main" val="1118040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899823" y="137823"/>
            <a:ext cx="8229600" cy="9826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4267" dirty="0">
                <a:latin typeface="Roboto Medium"/>
                <a:ea typeface="ヒラギノ角ゴ Pro W3"/>
                <a:cs typeface="ヒラギノ角ゴ Pro W3"/>
              </a:rPr>
              <a:t>Tableau (Class Activity)</a:t>
            </a:r>
            <a:endParaRPr lang="en-SG" altLang="en-US" sz="4267" dirty="0">
              <a:latin typeface="Roboto Medium"/>
              <a:ea typeface="ヒラギノ角ゴ Pro W3"/>
              <a:cs typeface="ヒラギノ角ゴ Pro W3"/>
            </a:endParaRPr>
          </a:p>
        </p:txBody>
      </p:sp>
      <p:sp>
        <p:nvSpPr>
          <p:cNvPr id="12" name="TextBox 11"/>
          <p:cNvSpPr txBox="1"/>
          <p:nvPr/>
        </p:nvSpPr>
        <p:spPr>
          <a:xfrm>
            <a:off x="899823" y="1314618"/>
            <a:ext cx="8534400" cy="2000548"/>
          </a:xfrm>
          <a:prstGeom prst="rect">
            <a:avLst/>
          </a:prstGeom>
          <a:noFill/>
        </p:spPr>
        <p:txBody>
          <a:bodyPr wrap="square" rtlCol="0">
            <a:spAutoFit/>
          </a:bodyPr>
          <a:lstStyle/>
          <a:p>
            <a:pPr marL="457189" indent="-457189">
              <a:buFont typeface="+mj-lt"/>
              <a:buAutoNum type="arabicPeriod"/>
            </a:pPr>
            <a:r>
              <a:rPr lang="en-SG" sz="2400" dirty="0">
                <a:solidFill>
                  <a:prstClr val="black"/>
                </a:solidFill>
                <a:latin typeface="Roboto Light"/>
              </a:rPr>
              <a:t>Follow your instructor for the followings exercises:</a:t>
            </a:r>
          </a:p>
          <a:p>
            <a:pPr marL="457189" indent="-457189">
              <a:buFont typeface="+mj-lt"/>
              <a:buAutoNum type="arabicPeriod"/>
            </a:pPr>
            <a:endParaRPr lang="en-SG" sz="2400" dirty="0">
              <a:solidFill>
                <a:prstClr val="black"/>
              </a:solidFill>
              <a:latin typeface="Roboto Light"/>
            </a:endParaRPr>
          </a:p>
          <a:p>
            <a:pPr marL="793731" indent="-342891">
              <a:buFontTx/>
              <a:buChar char="-"/>
            </a:pPr>
            <a:r>
              <a:rPr lang="en-SG" sz="2400" dirty="0">
                <a:solidFill>
                  <a:prstClr val="black"/>
                </a:solidFill>
                <a:latin typeface="Roboto Light"/>
              </a:rPr>
              <a:t>Import Excel data: global_superstore_2016.xlsx (orders)</a:t>
            </a:r>
          </a:p>
          <a:p>
            <a:pPr marL="793731" indent="-342891">
              <a:buFontTx/>
              <a:buChar char="-"/>
            </a:pPr>
            <a:r>
              <a:rPr lang="en-SG" sz="2400" dirty="0">
                <a:solidFill>
                  <a:prstClr val="black"/>
                </a:solidFill>
                <a:latin typeface="Roboto Light"/>
              </a:rPr>
              <a:t>Build a simple worksheet/ report</a:t>
            </a:r>
          </a:p>
          <a:p>
            <a:endParaRPr lang="en-SG" sz="2800" dirty="0">
              <a:solidFill>
                <a:prstClr val="black"/>
              </a:solidFill>
              <a:latin typeface="Calibri"/>
            </a:endParaRPr>
          </a:p>
        </p:txBody>
      </p:sp>
    </p:spTree>
    <p:custDataLst>
      <p:tags r:id="rId1"/>
    </p:custDataLst>
    <p:extLst>
      <p:ext uri="{BB962C8B-B14F-4D97-AF65-F5344CB8AC3E}">
        <p14:creationId xmlns:p14="http://schemas.microsoft.com/office/powerpoint/2010/main" val="112536373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85951" y="1231900"/>
            <a:ext cx="8420100" cy="4394200"/>
          </a:xfrm>
          <a:prstGeom prst="rect">
            <a:avLst/>
          </a:prstGeom>
        </p:spPr>
      </p:pic>
      <p:sp>
        <p:nvSpPr>
          <p:cNvPr id="3" name="Title 1">
            <a:extLst>
              <a:ext uri="{FF2B5EF4-FFF2-40B4-BE49-F238E27FC236}">
                <a16:creationId xmlns:a16="http://schemas.microsoft.com/office/drawing/2014/main" id="{084AF713-9986-4202-ABC4-32D4CC95A7DF}"/>
              </a:ext>
            </a:extLst>
          </p:cNvPr>
          <p:cNvSpPr txBox="1">
            <a:spLocks noChangeArrowheads="1"/>
          </p:cNvSpPr>
          <p:nvPr/>
        </p:nvSpPr>
        <p:spPr bwMode="auto">
          <a:xfrm>
            <a:off x="899823" y="137823"/>
            <a:ext cx="8229600" cy="9826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4267" dirty="0">
                <a:latin typeface="Roboto Medium"/>
                <a:ea typeface="ヒラギノ角ゴ Pro W3"/>
                <a:cs typeface="ヒラギノ角ゴ Pro W3"/>
              </a:rPr>
              <a:t>Tableau (Class Activity)</a:t>
            </a:r>
            <a:endParaRPr lang="en-SG" altLang="en-US" sz="4267" dirty="0">
              <a:latin typeface="Roboto Medium"/>
              <a:ea typeface="ヒラギノ角ゴ Pro W3"/>
              <a:cs typeface="ヒラギノ角ゴ Pro W3"/>
            </a:endParaRPr>
          </a:p>
        </p:txBody>
      </p:sp>
    </p:spTree>
    <p:extLst>
      <p:ext uri="{BB962C8B-B14F-4D97-AF65-F5344CB8AC3E}">
        <p14:creationId xmlns:p14="http://schemas.microsoft.com/office/powerpoint/2010/main" val="13744679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633836" y="36519"/>
            <a:ext cx="10972800" cy="9826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4267" dirty="0">
                <a:latin typeface="Roboto Medium"/>
                <a:ea typeface="ヒラギノ角ゴ Pro W3"/>
                <a:cs typeface="ヒラギノ角ゴ Pro W3"/>
              </a:rPr>
              <a:t>Exercise</a:t>
            </a:r>
            <a:endParaRPr lang="en-SG" altLang="en-US" sz="4267" dirty="0">
              <a:latin typeface="Roboto Medium"/>
              <a:ea typeface="ヒラギノ角ゴ Pro W3"/>
              <a:cs typeface="ヒラギノ角ゴ Pro W3"/>
            </a:endParaRPr>
          </a:p>
        </p:txBody>
      </p:sp>
      <p:sp>
        <p:nvSpPr>
          <p:cNvPr id="7" name="TextBox 6"/>
          <p:cNvSpPr txBox="1"/>
          <p:nvPr/>
        </p:nvSpPr>
        <p:spPr>
          <a:xfrm>
            <a:off x="812800" y="819641"/>
            <a:ext cx="11379200" cy="1077026"/>
          </a:xfrm>
          <a:prstGeom prst="rect">
            <a:avLst/>
          </a:prstGeom>
          <a:noFill/>
        </p:spPr>
        <p:txBody>
          <a:bodyPr wrap="square" rtlCol="0">
            <a:spAutoFit/>
          </a:bodyPr>
          <a:lstStyle/>
          <a:p>
            <a:pPr marL="609585" indent="-609585">
              <a:buFont typeface="+mj-lt"/>
              <a:buAutoNum type="arabicPeriod"/>
            </a:pPr>
            <a:r>
              <a:rPr lang="en-SG" sz="2133" dirty="0">
                <a:solidFill>
                  <a:prstClr val="black"/>
                </a:solidFill>
                <a:latin typeface="Roboto Light"/>
              </a:rPr>
              <a:t>Create a calculated field: for each state, calculate combined sales from office </a:t>
            </a:r>
            <a:r>
              <a:rPr lang="en-SG" sz="2133" dirty="0" err="1">
                <a:solidFill>
                  <a:prstClr val="black"/>
                </a:solidFill>
                <a:latin typeface="Roboto Light"/>
              </a:rPr>
              <a:t>city.xlsx</a:t>
            </a:r>
            <a:r>
              <a:rPr lang="en-SG" sz="2133" dirty="0">
                <a:solidFill>
                  <a:prstClr val="black"/>
                </a:solidFill>
                <a:latin typeface="Roboto Light"/>
              </a:rPr>
              <a:t> and coffee </a:t>
            </a:r>
            <a:r>
              <a:rPr lang="en-SG" sz="2133" dirty="0" err="1">
                <a:solidFill>
                  <a:prstClr val="black"/>
                </a:solidFill>
                <a:latin typeface="Roboto Light"/>
              </a:rPr>
              <a:t>chain.xlsx</a:t>
            </a:r>
            <a:r>
              <a:rPr lang="en-SG" sz="2133" dirty="0">
                <a:solidFill>
                  <a:prstClr val="black"/>
                </a:solidFill>
                <a:latin typeface="Roboto Light"/>
              </a:rPr>
              <a:t> </a:t>
            </a:r>
          </a:p>
          <a:p>
            <a:endParaRPr lang="en-SG" sz="2133" dirty="0">
              <a:solidFill>
                <a:prstClr val="black"/>
              </a:solidFill>
              <a:latin typeface="Calibri"/>
            </a:endParaRPr>
          </a:p>
        </p:txBody>
      </p:sp>
      <p:pic>
        <p:nvPicPr>
          <p:cNvPr id="3" name="Picture 2"/>
          <p:cNvPicPr>
            <a:picLocks noChangeAspect="1"/>
          </p:cNvPicPr>
          <p:nvPr/>
        </p:nvPicPr>
        <p:blipFill>
          <a:blip r:embed="rId4"/>
          <a:stretch>
            <a:fillRect/>
          </a:stretch>
        </p:blipFill>
        <p:spPr>
          <a:xfrm>
            <a:off x="2568291" y="1784501"/>
            <a:ext cx="7336596" cy="4491152"/>
          </a:xfrm>
          <a:prstGeom prst="rect">
            <a:avLst/>
          </a:prstGeom>
        </p:spPr>
      </p:pic>
    </p:spTree>
    <p:custDataLst>
      <p:tags r:id="rId1"/>
    </p:custDataLst>
    <p:extLst>
      <p:ext uri="{BB962C8B-B14F-4D97-AF65-F5344CB8AC3E}">
        <p14:creationId xmlns:p14="http://schemas.microsoft.com/office/powerpoint/2010/main" val="1527202004"/>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633836" y="36519"/>
            <a:ext cx="10972800" cy="9826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4267" dirty="0">
                <a:latin typeface="Roboto Medium"/>
                <a:ea typeface="ヒラギノ角ゴ Pro W3"/>
                <a:cs typeface="ヒラギノ角ゴ Pro W3"/>
              </a:rPr>
              <a:t>Exercise</a:t>
            </a:r>
            <a:endParaRPr lang="en-SG" altLang="en-US" sz="4267" dirty="0">
              <a:latin typeface="Roboto Medium"/>
              <a:ea typeface="ヒラギノ角ゴ Pro W3"/>
              <a:cs typeface="ヒラギノ角ゴ Pro W3"/>
            </a:endParaRPr>
          </a:p>
        </p:txBody>
      </p:sp>
      <p:sp>
        <p:nvSpPr>
          <p:cNvPr id="7" name="TextBox 6"/>
          <p:cNvSpPr txBox="1"/>
          <p:nvPr/>
        </p:nvSpPr>
        <p:spPr>
          <a:xfrm>
            <a:off x="812800" y="819641"/>
            <a:ext cx="11379200" cy="1077026"/>
          </a:xfrm>
          <a:prstGeom prst="rect">
            <a:avLst/>
          </a:prstGeom>
          <a:noFill/>
        </p:spPr>
        <p:txBody>
          <a:bodyPr wrap="square" rtlCol="0">
            <a:spAutoFit/>
          </a:bodyPr>
          <a:lstStyle/>
          <a:p>
            <a:pPr marL="609585" indent="-609585">
              <a:buFont typeface="+mj-lt"/>
              <a:buAutoNum type="arabicPeriod"/>
            </a:pPr>
            <a:r>
              <a:rPr lang="en-SG" sz="2133" dirty="0">
                <a:solidFill>
                  <a:prstClr val="black"/>
                </a:solidFill>
                <a:latin typeface="Roboto Light"/>
              </a:rPr>
              <a:t>Create a calculated field: for each state, calculate combined sales from office </a:t>
            </a:r>
            <a:r>
              <a:rPr lang="en-SG" sz="2133" dirty="0" err="1">
                <a:solidFill>
                  <a:prstClr val="black"/>
                </a:solidFill>
                <a:latin typeface="Roboto Light"/>
              </a:rPr>
              <a:t>city.xlsx</a:t>
            </a:r>
            <a:r>
              <a:rPr lang="en-SG" sz="2133" dirty="0">
                <a:solidFill>
                  <a:prstClr val="black"/>
                </a:solidFill>
                <a:latin typeface="Roboto Light"/>
              </a:rPr>
              <a:t> and coffee </a:t>
            </a:r>
            <a:r>
              <a:rPr lang="en-SG" sz="2133" dirty="0" err="1">
                <a:solidFill>
                  <a:prstClr val="black"/>
                </a:solidFill>
                <a:latin typeface="Roboto Light"/>
              </a:rPr>
              <a:t>chain.xlsx</a:t>
            </a:r>
            <a:r>
              <a:rPr lang="en-SG" sz="2133" dirty="0">
                <a:solidFill>
                  <a:prstClr val="black"/>
                </a:solidFill>
                <a:latin typeface="Roboto Light"/>
              </a:rPr>
              <a:t> </a:t>
            </a:r>
          </a:p>
          <a:p>
            <a:endParaRPr lang="en-SG" sz="2133" dirty="0">
              <a:solidFill>
                <a:prstClr val="black"/>
              </a:solidFill>
              <a:latin typeface="Calibri"/>
            </a:endParaRPr>
          </a:p>
        </p:txBody>
      </p:sp>
      <p:pic>
        <p:nvPicPr>
          <p:cNvPr id="3" name="Picture 2"/>
          <p:cNvPicPr>
            <a:picLocks noChangeAspect="1"/>
          </p:cNvPicPr>
          <p:nvPr/>
        </p:nvPicPr>
        <p:blipFill>
          <a:blip r:embed="rId4"/>
          <a:stretch>
            <a:fillRect/>
          </a:stretch>
        </p:blipFill>
        <p:spPr>
          <a:xfrm>
            <a:off x="1546799" y="1927636"/>
            <a:ext cx="7336596" cy="4491152"/>
          </a:xfrm>
          <a:prstGeom prst="rect">
            <a:avLst/>
          </a:prstGeom>
        </p:spPr>
      </p:pic>
      <p:grpSp>
        <p:nvGrpSpPr>
          <p:cNvPr id="6" name="Group 5">
            <a:extLst>
              <a:ext uri="{FF2B5EF4-FFF2-40B4-BE49-F238E27FC236}">
                <a16:creationId xmlns:a16="http://schemas.microsoft.com/office/drawing/2014/main" id="{E9E3019F-0C64-49CD-A523-8EE6120A7D48}"/>
              </a:ext>
            </a:extLst>
          </p:cNvPr>
          <p:cNvGrpSpPr/>
          <p:nvPr/>
        </p:nvGrpSpPr>
        <p:grpSpPr>
          <a:xfrm>
            <a:off x="6882719" y="1373639"/>
            <a:ext cx="4642389" cy="1107996"/>
            <a:chOff x="3050813" y="1030229"/>
            <a:chExt cx="3481792" cy="830997"/>
          </a:xfrm>
        </p:grpSpPr>
        <p:pic>
          <p:nvPicPr>
            <p:cNvPr id="5" name="Picture 4">
              <a:extLst>
                <a:ext uri="{FF2B5EF4-FFF2-40B4-BE49-F238E27FC236}">
                  <a16:creationId xmlns:a16="http://schemas.microsoft.com/office/drawing/2014/main" id="{7189AC2E-738A-4015-B4F6-D3BDC5B62158}"/>
                </a:ext>
              </a:extLst>
            </p:cNvPr>
            <p:cNvPicPr>
              <a:picLocks noChangeAspect="1"/>
            </p:cNvPicPr>
            <p:nvPr/>
          </p:nvPicPr>
          <p:blipFill rotWithShape="1">
            <a:blip r:embed="rId5"/>
            <a:srcRect r="45514" b="78822"/>
            <a:stretch/>
          </p:blipFill>
          <p:spPr>
            <a:xfrm>
              <a:off x="3050813" y="1030229"/>
              <a:ext cx="3201706" cy="415497"/>
            </a:xfrm>
            <a:prstGeom prst="rect">
              <a:avLst/>
            </a:prstGeom>
          </p:spPr>
        </p:pic>
        <p:pic>
          <p:nvPicPr>
            <p:cNvPr id="8" name="Picture 7">
              <a:extLst>
                <a:ext uri="{FF2B5EF4-FFF2-40B4-BE49-F238E27FC236}">
                  <a16:creationId xmlns:a16="http://schemas.microsoft.com/office/drawing/2014/main" id="{15326CA7-BB2D-407A-860D-9085C979C72C}"/>
                </a:ext>
              </a:extLst>
            </p:cNvPr>
            <p:cNvPicPr>
              <a:picLocks noChangeAspect="1"/>
            </p:cNvPicPr>
            <p:nvPr/>
          </p:nvPicPr>
          <p:blipFill rotWithShape="1">
            <a:blip r:embed="rId5"/>
            <a:srcRect t="78822" r="40748"/>
            <a:stretch/>
          </p:blipFill>
          <p:spPr>
            <a:xfrm>
              <a:off x="3050813" y="1445727"/>
              <a:ext cx="3481792" cy="415499"/>
            </a:xfrm>
            <a:prstGeom prst="rect">
              <a:avLst/>
            </a:prstGeom>
          </p:spPr>
        </p:pic>
      </p:grpSp>
    </p:spTree>
    <p:custDataLst>
      <p:tags r:id="rId1"/>
    </p:custDataLst>
    <p:extLst>
      <p:ext uri="{BB962C8B-B14F-4D97-AF65-F5344CB8AC3E}">
        <p14:creationId xmlns:p14="http://schemas.microsoft.com/office/powerpoint/2010/main" val="26857397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633836" y="36519"/>
            <a:ext cx="10972800" cy="9826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4267" dirty="0">
                <a:latin typeface="Roboto Medium"/>
                <a:ea typeface="ヒラギノ角ゴ Pro W3"/>
                <a:cs typeface="ヒラギノ角ゴ Pro W3"/>
              </a:rPr>
              <a:t>Quick Table Calculation</a:t>
            </a:r>
          </a:p>
        </p:txBody>
      </p:sp>
      <p:pic>
        <p:nvPicPr>
          <p:cNvPr id="5" name="Picture 4"/>
          <p:cNvPicPr>
            <a:picLocks noChangeAspect="1"/>
          </p:cNvPicPr>
          <p:nvPr/>
        </p:nvPicPr>
        <p:blipFill>
          <a:blip r:embed="rId4"/>
          <a:stretch>
            <a:fillRect/>
          </a:stretch>
        </p:blipFill>
        <p:spPr>
          <a:xfrm>
            <a:off x="6483753" y="229223"/>
            <a:ext cx="4831948" cy="6472012"/>
          </a:xfrm>
          <a:prstGeom prst="rect">
            <a:avLst/>
          </a:prstGeom>
        </p:spPr>
      </p:pic>
      <p:sp>
        <p:nvSpPr>
          <p:cNvPr id="6" name="TextBox 5"/>
          <p:cNvSpPr txBox="1"/>
          <p:nvPr/>
        </p:nvSpPr>
        <p:spPr>
          <a:xfrm>
            <a:off x="4138024" y="1131217"/>
            <a:ext cx="2220480" cy="461665"/>
          </a:xfrm>
          <a:prstGeom prst="rect">
            <a:avLst/>
          </a:prstGeom>
          <a:noFill/>
        </p:spPr>
        <p:txBody>
          <a:bodyPr wrap="none" rtlCol="0">
            <a:spAutoFit/>
          </a:bodyPr>
          <a:lstStyle/>
          <a:p>
            <a:r>
              <a:rPr lang="en-US" sz="2400" dirty="0">
                <a:latin typeface="Roboto Light"/>
              </a:rPr>
              <a:t>percent of total</a:t>
            </a:r>
          </a:p>
        </p:txBody>
      </p:sp>
    </p:spTree>
    <p:custDataLst>
      <p:tags r:id="rId1"/>
    </p:custDataLst>
    <p:extLst>
      <p:ext uri="{BB962C8B-B14F-4D97-AF65-F5344CB8AC3E}">
        <p14:creationId xmlns:p14="http://schemas.microsoft.com/office/powerpoint/2010/main" val="423470263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633836" y="36519"/>
            <a:ext cx="10972800" cy="9826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4267" dirty="0">
                <a:latin typeface="Roboto Medium"/>
                <a:ea typeface="ヒラギノ角ゴ Pro W3"/>
                <a:cs typeface="ヒラギノ角ゴ Pro W3"/>
              </a:rPr>
              <a:t>Quick Table Calculation</a:t>
            </a:r>
          </a:p>
        </p:txBody>
      </p:sp>
      <p:pic>
        <p:nvPicPr>
          <p:cNvPr id="3" name="Picture 2"/>
          <p:cNvPicPr>
            <a:picLocks noChangeAspect="1"/>
          </p:cNvPicPr>
          <p:nvPr/>
        </p:nvPicPr>
        <p:blipFill>
          <a:blip r:embed="rId4"/>
          <a:stretch>
            <a:fillRect/>
          </a:stretch>
        </p:blipFill>
        <p:spPr>
          <a:xfrm>
            <a:off x="1830535" y="1571626"/>
            <a:ext cx="10224655" cy="5143500"/>
          </a:xfrm>
          <a:prstGeom prst="rect">
            <a:avLst/>
          </a:prstGeom>
        </p:spPr>
      </p:pic>
      <p:sp>
        <p:nvSpPr>
          <p:cNvPr id="5" name="TextBox 4"/>
          <p:cNvSpPr txBox="1"/>
          <p:nvPr/>
        </p:nvSpPr>
        <p:spPr>
          <a:xfrm>
            <a:off x="1447800" y="1019163"/>
            <a:ext cx="1689886" cy="420564"/>
          </a:xfrm>
          <a:prstGeom prst="rect">
            <a:avLst/>
          </a:prstGeom>
          <a:noFill/>
        </p:spPr>
        <p:txBody>
          <a:bodyPr wrap="none" rtlCol="0">
            <a:spAutoFit/>
          </a:bodyPr>
          <a:lstStyle/>
          <a:p>
            <a:r>
              <a:rPr lang="en-US" sz="2133" dirty="0">
                <a:latin typeface="Roboto Light"/>
              </a:rPr>
              <a:t>running total</a:t>
            </a:r>
          </a:p>
        </p:txBody>
      </p:sp>
    </p:spTree>
    <p:custDataLst>
      <p:tags r:id="rId1"/>
    </p:custDataLst>
    <p:extLst>
      <p:ext uri="{BB962C8B-B14F-4D97-AF65-F5344CB8AC3E}">
        <p14:creationId xmlns:p14="http://schemas.microsoft.com/office/powerpoint/2010/main" val="3401188477"/>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633836" y="36519"/>
            <a:ext cx="10972800" cy="9826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4267" dirty="0">
                <a:latin typeface="Roboto Medium"/>
                <a:ea typeface="ヒラギノ角ゴ Pro W3"/>
                <a:cs typeface="ヒラギノ角ゴ Pro W3"/>
              </a:rPr>
              <a:t>Quick Table Calculation</a:t>
            </a:r>
          </a:p>
        </p:txBody>
      </p:sp>
      <p:sp>
        <p:nvSpPr>
          <p:cNvPr id="5" name="TextBox 4"/>
          <p:cNvSpPr txBox="1"/>
          <p:nvPr/>
        </p:nvSpPr>
        <p:spPr>
          <a:xfrm>
            <a:off x="1447802" y="1019163"/>
            <a:ext cx="5968301" cy="420564"/>
          </a:xfrm>
          <a:prstGeom prst="rect">
            <a:avLst/>
          </a:prstGeom>
          <a:noFill/>
        </p:spPr>
        <p:txBody>
          <a:bodyPr wrap="none" rtlCol="0">
            <a:spAutoFit/>
          </a:bodyPr>
          <a:lstStyle/>
          <a:p>
            <a:r>
              <a:rPr lang="en-US" sz="2133" dirty="0">
                <a:latin typeface="Roboto Light"/>
              </a:rPr>
              <a:t>running total for each year: Is this chart correct?</a:t>
            </a:r>
          </a:p>
        </p:txBody>
      </p:sp>
      <p:pic>
        <p:nvPicPr>
          <p:cNvPr id="2" name="Picture 1"/>
          <p:cNvPicPr>
            <a:picLocks noChangeAspect="1"/>
          </p:cNvPicPr>
          <p:nvPr/>
        </p:nvPicPr>
        <p:blipFill>
          <a:blip r:embed="rId4"/>
          <a:stretch>
            <a:fillRect/>
          </a:stretch>
        </p:blipFill>
        <p:spPr>
          <a:xfrm>
            <a:off x="1676400" y="1499229"/>
            <a:ext cx="10252355" cy="5215897"/>
          </a:xfrm>
          <a:prstGeom prst="rect">
            <a:avLst/>
          </a:prstGeom>
        </p:spPr>
      </p:pic>
    </p:spTree>
    <p:custDataLst>
      <p:tags r:id="rId1"/>
    </p:custDataLst>
    <p:extLst>
      <p:ext uri="{BB962C8B-B14F-4D97-AF65-F5344CB8AC3E}">
        <p14:creationId xmlns:p14="http://schemas.microsoft.com/office/powerpoint/2010/main" val="2287899247"/>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553743" y="36519"/>
            <a:ext cx="10972800" cy="9826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4267" dirty="0">
                <a:latin typeface="Roboto Medium"/>
                <a:ea typeface="ヒラギノ角ゴ Pro W3"/>
                <a:cs typeface="ヒラギノ角ゴ Pro W3"/>
              </a:rPr>
              <a:t>Quick Table Calculation</a:t>
            </a:r>
          </a:p>
        </p:txBody>
      </p:sp>
      <p:sp>
        <p:nvSpPr>
          <p:cNvPr id="5" name="TextBox 4"/>
          <p:cNvSpPr txBox="1"/>
          <p:nvPr/>
        </p:nvSpPr>
        <p:spPr>
          <a:xfrm>
            <a:off x="1447802" y="896053"/>
            <a:ext cx="3510898" cy="420564"/>
          </a:xfrm>
          <a:prstGeom prst="rect">
            <a:avLst/>
          </a:prstGeom>
          <a:noFill/>
        </p:spPr>
        <p:txBody>
          <a:bodyPr wrap="none" rtlCol="0">
            <a:spAutoFit/>
          </a:bodyPr>
          <a:lstStyle/>
          <a:p>
            <a:r>
              <a:rPr lang="en-US" sz="2133" dirty="0">
                <a:latin typeface="Roboto Light"/>
              </a:rPr>
              <a:t>running total for each year: </a:t>
            </a:r>
          </a:p>
        </p:txBody>
      </p:sp>
      <p:pic>
        <p:nvPicPr>
          <p:cNvPr id="6" name="Picture 5"/>
          <p:cNvPicPr>
            <a:picLocks noChangeAspect="1"/>
          </p:cNvPicPr>
          <p:nvPr/>
        </p:nvPicPr>
        <p:blipFill>
          <a:blip r:embed="rId4"/>
          <a:stretch>
            <a:fillRect/>
          </a:stretch>
        </p:blipFill>
        <p:spPr>
          <a:xfrm>
            <a:off x="1681183" y="1388496"/>
            <a:ext cx="10301096" cy="5196971"/>
          </a:xfrm>
          <a:prstGeom prst="rect">
            <a:avLst/>
          </a:prstGeom>
        </p:spPr>
      </p:pic>
    </p:spTree>
    <p:custDataLst>
      <p:tags r:id="rId1"/>
    </p:custDataLst>
    <p:extLst>
      <p:ext uri="{BB962C8B-B14F-4D97-AF65-F5344CB8AC3E}">
        <p14:creationId xmlns:p14="http://schemas.microsoft.com/office/powerpoint/2010/main" val="4241183176"/>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553743" y="36519"/>
            <a:ext cx="10972800" cy="9826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4267" dirty="0">
                <a:latin typeface="Roboto Medium"/>
                <a:ea typeface="ヒラギノ角ゴ Pro W3"/>
                <a:cs typeface="ヒラギノ角ゴ Pro W3"/>
              </a:rPr>
              <a:t>Quick Table Calculation</a:t>
            </a:r>
          </a:p>
        </p:txBody>
      </p:sp>
      <p:sp>
        <p:nvSpPr>
          <p:cNvPr id="5" name="TextBox 4"/>
          <p:cNvSpPr txBox="1"/>
          <p:nvPr/>
        </p:nvSpPr>
        <p:spPr>
          <a:xfrm>
            <a:off x="1447801" y="896053"/>
            <a:ext cx="3602268" cy="420564"/>
          </a:xfrm>
          <a:prstGeom prst="rect">
            <a:avLst/>
          </a:prstGeom>
          <a:noFill/>
        </p:spPr>
        <p:txBody>
          <a:bodyPr wrap="none" rtlCol="0">
            <a:spAutoFit/>
          </a:bodyPr>
          <a:lstStyle/>
          <a:p>
            <a:r>
              <a:rPr lang="en-US" sz="2133" dirty="0">
                <a:latin typeface="Roboto Light"/>
              </a:rPr>
              <a:t>Compare “Compute Using”: </a:t>
            </a:r>
          </a:p>
        </p:txBody>
      </p:sp>
      <p:pic>
        <p:nvPicPr>
          <p:cNvPr id="2" name="Picture 1"/>
          <p:cNvPicPr>
            <a:picLocks noChangeAspect="1"/>
          </p:cNvPicPr>
          <p:nvPr/>
        </p:nvPicPr>
        <p:blipFill>
          <a:blip r:embed="rId4"/>
          <a:stretch>
            <a:fillRect/>
          </a:stretch>
        </p:blipFill>
        <p:spPr>
          <a:xfrm>
            <a:off x="1834606" y="1547060"/>
            <a:ext cx="9161319" cy="5112241"/>
          </a:xfrm>
          <a:prstGeom prst="rect">
            <a:avLst/>
          </a:prstGeom>
        </p:spPr>
      </p:pic>
    </p:spTree>
    <p:custDataLst>
      <p:tags r:id="rId1"/>
    </p:custDataLst>
    <p:extLst>
      <p:ext uri="{BB962C8B-B14F-4D97-AF65-F5344CB8AC3E}">
        <p14:creationId xmlns:p14="http://schemas.microsoft.com/office/powerpoint/2010/main" val="268275575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Categorical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categorical data</a:t>
            </a:r>
          </a:p>
        </p:txBody>
      </p:sp>
      <p:sp>
        <p:nvSpPr>
          <p:cNvPr id="4" name="Content Placeholder 3"/>
          <p:cNvSpPr>
            <a:spLocks noGrp="1"/>
          </p:cNvSpPr>
          <p:nvPr>
            <p:ph idx="1"/>
          </p:nvPr>
        </p:nvSpPr>
        <p:spPr>
          <a:xfrm>
            <a:off x="346950" y="2540134"/>
            <a:ext cx="11418199" cy="2615017"/>
          </a:xfrm>
        </p:spPr>
        <p:txBody>
          <a:bodyPr numCol="2">
            <a:noAutofit/>
          </a:bodyPr>
          <a:lstStyle/>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Bar / Stacked Bar Chart</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Side-by-side Bar Chart</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Pie Chart</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Area Chart</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Heat Map</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Tree Map</a:t>
            </a:r>
          </a:p>
        </p:txBody>
      </p:sp>
    </p:spTree>
    <p:extLst>
      <p:ext uri="{BB962C8B-B14F-4D97-AF65-F5344CB8AC3E}">
        <p14:creationId xmlns:p14="http://schemas.microsoft.com/office/powerpoint/2010/main" val="13047777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2626827" y="1019163"/>
            <a:ext cx="7108141" cy="4650159"/>
          </a:xfrm>
          <a:prstGeom prst="rect">
            <a:avLst/>
          </a:prstGeom>
        </p:spPr>
      </p:pic>
      <p:sp>
        <p:nvSpPr>
          <p:cNvPr id="4" name="Title 1"/>
          <p:cNvSpPr txBox="1">
            <a:spLocks noChangeArrowheads="1"/>
          </p:cNvSpPr>
          <p:nvPr/>
        </p:nvSpPr>
        <p:spPr bwMode="auto">
          <a:xfrm>
            <a:off x="633836" y="36519"/>
            <a:ext cx="10972800" cy="9826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4267" dirty="0">
                <a:latin typeface="Roboto Medium"/>
                <a:ea typeface="ヒラギノ角ゴ Pro W3"/>
                <a:cs typeface="ヒラギノ角ゴ Pro W3"/>
              </a:rPr>
              <a:t>Quick Table Calculation</a:t>
            </a:r>
          </a:p>
        </p:txBody>
      </p:sp>
      <p:sp>
        <p:nvSpPr>
          <p:cNvPr id="5" name="TextBox 4"/>
          <p:cNvSpPr txBox="1"/>
          <p:nvPr/>
        </p:nvSpPr>
        <p:spPr>
          <a:xfrm>
            <a:off x="2307177" y="5681304"/>
            <a:ext cx="9174868" cy="707694"/>
          </a:xfrm>
          <a:prstGeom prst="rect">
            <a:avLst/>
          </a:prstGeom>
          <a:noFill/>
        </p:spPr>
        <p:txBody>
          <a:bodyPr wrap="square" rtlCol="0">
            <a:spAutoFit/>
          </a:bodyPr>
          <a:lstStyle/>
          <a:p>
            <a:r>
              <a:rPr lang="en-US" sz="1333" b="1" dirty="0">
                <a:latin typeface="Roboto Light"/>
              </a:rPr>
              <a:t>More Information:</a:t>
            </a:r>
          </a:p>
          <a:p>
            <a:endParaRPr lang="en-US" sz="1333" dirty="0">
              <a:latin typeface="Roboto Light"/>
            </a:endParaRPr>
          </a:p>
          <a:p>
            <a:r>
              <a:rPr lang="en-US" sz="1333" dirty="0">
                <a:latin typeface="Roboto Light"/>
                <a:hlinkClick r:id="rId5"/>
              </a:rPr>
              <a:t>https://help.tableau.com/current/pro/desktop/en-us/calculations_tablecalculations.htm</a:t>
            </a:r>
            <a:endParaRPr lang="en-US" sz="1333" dirty="0">
              <a:latin typeface="Roboto Light"/>
            </a:endParaRPr>
          </a:p>
        </p:txBody>
      </p:sp>
    </p:spTree>
    <p:custDataLst>
      <p:tags r:id="rId1"/>
    </p:custDataLst>
    <p:extLst>
      <p:ext uri="{BB962C8B-B14F-4D97-AF65-F5344CB8AC3E}">
        <p14:creationId xmlns:p14="http://schemas.microsoft.com/office/powerpoint/2010/main" val="2992360922"/>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stretch>
            <a:fillRect/>
          </a:stretch>
        </p:blipFill>
        <p:spPr>
          <a:xfrm>
            <a:off x="5958255" y="969343"/>
            <a:ext cx="4155327" cy="2644299"/>
          </a:xfrm>
          <a:prstGeom prst="rect">
            <a:avLst/>
          </a:prstGeom>
        </p:spPr>
      </p:pic>
      <p:pic>
        <p:nvPicPr>
          <p:cNvPr id="8" name="Picture 7"/>
          <p:cNvPicPr>
            <a:picLocks noChangeAspect="1"/>
          </p:cNvPicPr>
          <p:nvPr/>
        </p:nvPicPr>
        <p:blipFill>
          <a:blip r:embed="rId5"/>
          <a:stretch>
            <a:fillRect/>
          </a:stretch>
        </p:blipFill>
        <p:spPr>
          <a:xfrm>
            <a:off x="1632740" y="1291074"/>
            <a:ext cx="3011801" cy="2290327"/>
          </a:xfrm>
          <a:prstGeom prst="rect">
            <a:avLst/>
          </a:prstGeom>
        </p:spPr>
      </p:pic>
      <p:pic>
        <p:nvPicPr>
          <p:cNvPr id="10" name="Picture 9"/>
          <p:cNvPicPr>
            <a:picLocks noChangeAspect="1"/>
          </p:cNvPicPr>
          <p:nvPr/>
        </p:nvPicPr>
        <p:blipFill>
          <a:blip r:embed="rId6"/>
          <a:stretch>
            <a:fillRect/>
          </a:stretch>
        </p:blipFill>
        <p:spPr>
          <a:xfrm>
            <a:off x="3138639" y="3581401"/>
            <a:ext cx="3976868" cy="3009019"/>
          </a:xfrm>
          <a:prstGeom prst="rect">
            <a:avLst/>
          </a:prstGeom>
        </p:spPr>
      </p:pic>
      <p:sp>
        <p:nvSpPr>
          <p:cNvPr id="11" name="TextBox 10"/>
          <p:cNvSpPr txBox="1"/>
          <p:nvPr/>
        </p:nvSpPr>
        <p:spPr>
          <a:xfrm>
            <a:off x="2240987" y="917731"/>
            <a:ext cx="1795304" cy="369332"/>
          </a:xfrm>
          <a:prstGeom prst="rect">
            <a:avLst/>
          </a:prstGeom>
          <a:noFill/>
        </p:spPr>
        <p:txBody>
          <a:bodyPr wrap="square" rtlCol="0">
            <a:spAutoFit/>
          </a:bodyPr>
          <a:lstStyle/>
          <a:p>
            <a:r>
              <a:rPr lang="en-SG" dirty="0"/>
              <a:t>Simple Report</a:t>
            </a:r>
          </a:p>
        </p:txBody>
      </p:sp>
      <p:sp>
        <p:nvSpPr>
          <p:cNvPr id="12" name="TextBox 11"/>
          <p:cNvSpPr txBox="1"/>
          <p:nvPr/>
        </p:nvSpPr>
        <p:spPr>
          <a:xfrm>
            <a:off x="7924800" y="2361205"/>
            <a:ext cx="1795304" cy="369332"/>
          </a:xfrm>
          <a:prstGeom prst="rect">
            <a:avLst/>
          </a:prstGeom>
          <a:noFill/>
        </p:spPr>
        <p:txBody>
          <a:bodyPr wrap="square" rtlCol="0">
            <a:spAutoFit/>
          </a:bodyPr>
          <a:lstStyle/>
          <a:p>
            <a:r>
              <a:rPr lang="en-SG" dirty="0"/>
              <a:t>Pie Chart</a:t>
            </a:r>
          </a:p>
        </p:txBody>
      </p:sp>
      <p:sp>
        <p:nvSpPr>
          <p:cNvPr id="13" name="TextBox 12"/>
          <p:cNvSpPr txBox="1"/>
          <p:nvPr/>
        </p:nvSpPr>
        <p:spPr>
          <a:xfrm>
            <a:off x="5715000" y="5715001"/>
            <a:ext cx="1795304" cy="646331"/>
          </a:xfrm>
          <a:prstGeom prst="rect">
            <a:avLst/>
          </a:prstGeom>
          <a:noFill/>
        </p:spPr>
        <p:txBody>
          <a:bodyPr wrap="square" rtlCol="0">
            <a:spAutoFit/>
          </a:bodyPr>
          <a:lstStyle/>
          <a:p>
            <a:r>
              <a:rPr lang="en-SG" dirty="0"/>
              <a:t>Two-Measures Report</a:t>
            </a:r>
          </a:p>
        </p:txBody>
      </p:sp>
      <p:sp>
        <p:nvSpPr>
          <p:cNvPr id="14" name="Title 1">
            <a:extLst>
              <a:ext uri="{FF2B5EF4-FFF2-40B4-BE49-F238E27FC236}">
                <a16:creationId xmlns:a16="http://schemas.microsoft.com/office/drawing/2014/main" id="{2D1A4B79-C466-4349-B4E0-6A7FAD82307E}"/>
              </a:ext>
            </a:extLst>
          </p:cNvPr>
          <p:cNvSpPr txBox="1">
            <a:spLocks/>
          </p:cNvSpPr>
          <p:nvPr/>
        </p:nvSpPr>
        <p:spPr bwMode="auto">
          <a:xfrm>
            <a:off x="1024199" y="90558"/>
            <a:ext cx="8538883" cy="9661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3300" kern="1200">
                <a:solidFill>
                  <a:schemeClr val="tx1"/>
                </a:solidFill>
                <a:latin typeface="Montserrat Medium"/>
                <a:ea typeface="+mj-ea"/>
                <a:cs typeface="Montserrat Medium"/>
              </a:defRPr>
            </a:lvl1pPr>
          </a:lstStyle>
          <a:p>
            <a:r>
              <a:rPr lang="en-SG" sz="4267">
                <a:latin typeface="Roboto Medium"/>
              </a:rPr>
              <a:t>Tableau (Class Activity)</a:t>
            </a:r>
            <a:endParaRPr lang="en-SG" altLang="en-US" sz="4267" dirty="0">
              <a:latin typeface="Roboto Medium"/>
              <a:ea typeface="ヒラギノ角ゴ Pro W3"/>
              <a:cs typeface="ヒラギノ角ゴ Pro W3"/>
            </a:endParaRPr>
          </a:p>
        </p:txBody>
      </p:sp>
    </p:spTree>
    <p:custDataLst>
      <p:tags r:id="rId1"/>
    </p:custDataLst>
    <p:extLst>
      <p:ext uri="{BB962C8B-B14F-4D97-AF65-F5344CB8AC3E}">
        <p14:creationId xmlns:p14="http://schemas.microsoft.com/office/powerpoint/2010/main" val="12670920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Title 1"/>
          <p:cNvSpPr>
            <a:spLocks noGrp="1"/>
          </p:cNvSpPr>
          <p:nvPr>
            <p:ph type="title"/>
          </p:nvPr>
        </p:nvSpPr>
        <p:spPr bwMode="auto">
          <a:xfrm>
            <a:off x="1024199" y="90558"/>
            <a:ext cx="8538883" cy="9661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r>
              <a:rPr lang="en-SG" sz="4267" dirty="0">
                <a:latin typeface="Roboto Medium"/>
              </a:rPr>
              <a:t>Tableau (Class Activity)</a:t>
            </a:r>
            <a:endParaRPr lang="en-SG" altLang="en-US" sz="4267" dirty="0">
              <a:latin typeface="Roboto Medium"/>
              <a:ea typeface="ヒラギノ角ゴ Pro W3"/>
              <a:cs typeface="ヒラギノ角ゴ Pro W3"/>
            </a:endParaRPr>
          </a:p>
        </p:txBody>
      </p:sp>
      <p:sp>
        <p:nvSpPr>
          <p:cNvPr id="9" name="TextBox 8"/>
          <p:cNvSpPr txBox="1"/>
          <p:nvPr/>
        </p:nvSpPr>
        <p:spPr>
          <a:xfrm>
            <a:off x="2133600" y="1056695"/>
            <a:ext cx="8534400" cy="5549340"/>
          </a:xfrm>
          <a:prstGeom prst="rect">
            <a:avLst/>
          </a:prstGeom>
          <a:noFill/>
        </p:spPr>
        <p:txBody>
          <a:bodyPr wrap="square" rtlCol="0">
            <a:spAutoFit/>
          </a:bodyPr>
          <a:lstStyle/>
          <a:p>
            <a:pPr marL="457189" indent="-457189">
              <a:buFont typeface="+mj-lt"/>
              <a:buAutoNum type="arabicPeriod"/>
            </a:pPr>
            <a:r>
              <a:rPr lang="en-SG" sz="2133" dirty="0">
                <a:latin typeface="Roboto Light"/>
              </a:rPr>
              <a:t>Sit with your GBA’s team mates</a:t>
            </a:r>
          </a:p>
          <a:p>
            <a:pPr marL="457189" indent="-457189">
              <a:buFont typeface="+mj-lt"/>
              <a:buAutoNum type="arabicPeriod"/>
            </a:pPr>
            <a:endParaRPr lang="en-SG" sz="2133" dirty="0">
              <a:latin typeface="Roboto Light"/>
            </a:endParaRPr>
          </a:p>
          <a:p>
            <a:pPr marL="457189" indent="-457189">
              <a:buFont typeface="+mj-lt"/>
              <a:buAutoNum type="arabicPeriod"/>
            </a:pPr>
            <a:r>
              <a:rPr lang="en-SG" sz="2133" dirty="0">
                <a:latin typeface="Roboto Light"/>
              </a:rPr>
              <a:t>Follow your instructor to create the followings:</a:t>
            </a:r>
          </a:p>
          <a:p>
            <a:pPr marL="914377" lvl="1" indent="-457189">
              <a:buFont typeface="Arial" panose="020B0604020202020204" pitchFamily="34" charset="0"/>
              <a:buChar char="•"/>
            </a:pPr>
            <a:r>
              <a:rPr lang="en-SG" sz="2133" dirty="0">
                <a:latin typeface="Roboto Light"/>
              </a:rPr>
              <a:t>Simple report</a:t>
            </a:r>
          </a:p>
          <a:p>
            <a:pPr marL="914377" lvl="1" indent="-457189">
              <a:buFont typeface="Arial" panose="020B0604020202020204" pitchFamily="34" charset="0"/>
              <a:buChar char="•"/>
            </a:pPr>
            <a:r>
              <a:rPr lang="en-SG" sz="2133" dirty="0">
                <a:latin typeface="Roboto Light"/>
              </a:rPr>
              <a:t>Two measures report</a:t>
            </a:r>
          </a:p>
          <a:p>
            <a:pPr marL="914377" lvl="1" indent="-457189">
              <a:buFont typeface="Arial" panose="020B0604020202020204" pitchFamily="34" charset="0"/>
              <a:buChar char="•"/>
            </a:pPr>
            <a:r>
              <a:rPr lang="en-SG" sz="2133" dirty="0">
                <a:latin typeface="Roboto Light"/>
              </a:rPr>
              <a:t>Pie chart</a:t>
            </a:r>
          </a:p>
          <a:p>
            <a:pPr marL="914377" lvl="1" indent="-457189">
              <a:buFont typeface="Arial" panose="020B0604020202020204" pitchFamily="34" charset="0"/>
              <a:buChar char="•"/>
            </a:pPr>
            <a:r>
              <a:rPr lang="en-SG" sz="2133" dirty="0">
                <a:latin typeface="Roboto Light"/>
              </a:rPr>
              <a:t>Bar chart with reference line</a:t>
            </a:r>
          </a:p>
          <a:p>
            <a:pPr marL="914377" lvl="1" indent="-457189">
              <a:buFont typeface="Arial" panose="020B0604020202020204" pitchFamily="34" charset="0"/>
              <a:buChar char="•"/>
            </a:pPr>
            <a:r>
              <a:rPr lang="en-SG" sz="2133" dirty="0">
                <a:latin typeface="Roboto Light"/>
              </a:rPr>
              <a:t>Stacked bar chart</a:t>
            </a:r>
          </a:p>
          <a:p>
            <a:pPr marL="914377" lvl="1" indent="-457189">
              <a:buFont typeface="Arial" panose="020B0604020202020204" pitchFamily="34" charset="0"/>
              <a:buChar char="•"/>
            </a:pPr>
            <a:r>
              <a:rPr lang="en-SG" sz="2133" dirty="0">
                <a:latin typeface="Roboto Light"/>
              </a:rPr>
              <a:t>Line chart with trend line</a:t>
            </a:r>
          </a:p>
          <a:p>
            <a:pPr marL="914377" lvl="1" indent="-457189">
              <a:buFont typeface="Arial" panose="020B0604020202020204" pitchFamily="34" charset="0"/>
              <a:buChar char="•"/>
            </a:pPr>
            <a:r>
              <a:rPr lang="en-SG" sz="2133" dirty="0">
                <a:latin typeface="Roboto Light"/>
              </a:rPr>
              <a:t>Line chart with 2 axis</a:t>
            </a:r>
          </a:p>
          <a:p>
            <a:pPr marL="914377" lvl="1" indent="-457189">
              <a:buFont typeface="Arial" panose="020B0604020202020204" pitchFamily="34" charset="0"/>
              <a:buChar char="•"/>
            </a:pPr>
            <a:r>
              <a:rPr lang="en-SG" sz="2133" dirty="0">
                <a:latin typeface="Roboto Light"/>
              </a:rPr>
              <a:t>Area chart</a:t>
            </a:r>
          </a:p>
          <a:p>
            <a:pPr marL="914377" lvl="1" indent="-457189">
              <a:buFont typeface="Arial" panose="020B0604020202020204" pitchFamily="34" charset="0"/>
              <a:buChar char="•"/>
            </a:pPr>
            <a:r>
              <a:rPr lang="en-SG" sz="2133" dirty="0">
                <a:latin typeface="Roboto Light"/>
              </a:rPr>
              <a:t>Bullet chart</a:t>
            </a:r>
          </a:p>
          <a:p>
            <a:pPr marL="914377" lvl="1" indent="-457189">
              <a:buFont typeface="Arial" panose="020B0604020202020204" pitchFamily="34" charset="0"/>
              <a:buChar char="•"/>
            </a:pPr>
            <a:r>
              <a:rPr lang="en-SG" sz="2133" dirty="0">
                <a:latin typeface="Roboto Light"/>
              </a:rPr>
              <a:t>Gantt chart</a:t>
            </a:r>
          </a:p>
          <a:p>
            <a:pPr marL="914377" lvl="1" indent="-457189">
              <a:buFont typeface="Arial" panose="020B0604020202020204" pitchFamily="34" charset="0"/>
              <a:buChar char="•"/>
            </a:pPr>
            <a:r>
              <a:rPr lang="en-SG" sz="2133" dirty="0">
                <a:latin typeface="Roboto Light"/>
              </a:rPr>
              <a:t>Heat  Map</a:t>
            </a:r>
          </a:p>
          <a:p>
            <a:endParaRPr lang="en-SG" sz="2800" dirty="0"/>
          </a:p>
          <a:p>
            <a:endParaRPr lang="en-SG" sz="2800" dirty="0"/>
          </a:p>
        </p:txBody>
      </p:sp>
    </p:spTree>
    <p:custDataLst>
      <p:tags r:id="rId1"/>
    </p:custDataLst>
    <p:extLst>
      <p:ext uri="{BB962C8B-B14F-4D97-AF65-F5344CB8AC3E}">
        <p14:creationId xmlns:p14="http://schemas.microsoft.com/office/powerpoint/2010/main" val="29749418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7769564" y="2009151"/>
            <a:ext cx="2715144" cy="3752672"/>
          </a:xfrm>
          <a:prstGeom prst="rect">
            <a:avLst/>
          </a:prstGeom>
        </p:spPr>
      </p:pic>
      <p:sp>
        <p:nvSpPr>
          <p:cNvPr id="7" name="TextBox 6"/>
          <p:cNvSpPr txBox="1"/>
          <p:nvPr/>
        </p:nvSpPr>
        <p:spPr>
          <a:xfrm>
            <a:off x="7746193" y="5791201"/>
            <a:ext cx="1795304" cy="646331"/>
          </a:xfrm>
          <a:prstGeom prst="rect">
            <a:avLst/>
          </a:prstGeom>
          <a:noFill/>
        </p:spPr>
        <p:txBody>
          <a:bodyPr wrap="square" rtlCol="0">
            <a:spAutoFit/>
          </a:bodyPr>
          <a:lstStyle/>
          <a:p>
            <a:r>
              <a:rPr lang="en-SG" dirty="0"/>
              <a:t>Stacked Bar Chart</a:t>
            </a:r>
          </a:p>
        </p:txBody>
      </p:sp>
      <p:pic>
        <p:nvPicPr>
          <p:cNvPr id="8" name="Picture 7"/>
          <p:cNvPicPr>
            <a:picLocks noChangeAspect="1"/>
          </p:cNvPicPr>
          <p:nvPr/>
        </p:nvPicPr>
        <p:blipFill>
          <a:blip r:embed="rId4"/>
          <a:stretch>
            <a:fillRect/>
          </a:stretch>
        </p:blipFill>
        <p:spPr>
          <a:xfrm>
            <a:off x="1652696" y="1291359"/>
            <a:ext cx="6068211" cy="3159547"/>
          </a:xfrm>
          <a:prstGeom prst="rect">
            <a:avLst/>
          </a:prstGeom>
        </p:spPr>
      </p:pic>
      <p:sp>
        <p:nvSpPr>
          <p:cNvPr id="9" name="TextBox 8"/>
          <p:cNvSpPr txBox="1"/>
          <p:nvPr/>
        </p:nvSpPr>
        <p:spPr>
          <a:xfrm>
            <a:off x="1652696" y="4419602"/>
            <a:ext cx="1795304" cy="646331"/>
          </a:xfrm>
          <a:prstGeom prst="rect">
            <a:avLst/>
          </a:prstGeom>
          <a:noFill/>
        </p:spPr>
        <p:txBody>
          <a:bodyPr wrap="square" rtlCol="0">
            <a:spAutoFit/>
          </a:bodyPr>
          <a:lstStyle/>
          <a:p>
            <a:r>
              <a:rPr lang="en-SG" dirty="0"/>
              <a:t>Bar Chart with reference line</a:t>
            </a:r>
          </a:p>
        </p:txBody>
      </p:sp>
      <p:sp>
        <p:nvSpPr>
          <p:cNvPr id="10" name="Title 1">
            <a:extLst>
              <a:ext uri="{FF2B5EF4-FFF2-40B4-BE49-F238E27FC236}">
                <a16:creationId xmlns:a16="http://schemas.microsoft.com/office/drawing/2014/main" id="{27E2A3A5-A6D1-4BC2-A5D4-A2A0AE0A477A}"/>
              </a:ext>
            </a:extLst>
          </p:cNvPr>
          <p:cNvSpPr txBox="1">
            <a:spLocks/>
          </p:cNvSpPr>
          <p:nvPr/>
        </p:nvSpPr>
        <p:spPr bwMode="auto">
          <a:xfrm>
            <a:off x="1024199" y="90558"/>
            <a:ext cx="8538883" cy="9661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3300" kern="1200">
                <a:solidFill>
                  <a:schemeClr val="tx1"/>
                </a:solidFill>
                <a:latin typeface="Montserrat Medium"/>
                <a:ea typeface="+mj-ea"/>
                <a:cs typeface="Montserrat Medium"/>
              </a:defRPr>
            </a:lvl1pPr>
          </a:lstStyle>
          <a:p>
            <a:r>
              <a:rPr lang="en-SG" sz="4267">
                <a:latin typeface="Roboto Medium"/>
              </a:rPr>
              <a:t>Tableau (Class Activity)</a:t>
            </a:r>
            <a:endParaRPr lang="en-SG" altLang="en-US" sz="4267" dirty="0">
              <a:latin typeface="Roboto Medium"/>
              <a:ea typeface="ヒラギノ角ゴ Pro W3"/>
              <a:cs typeface="ヒラギノ角ゴ Pro W3"/>
            </a:endParaRPr>
          </a:p>
        </p:txBody>
      </p:sp>
    </p:spTree>
    <p:extLst>
      <p:ext uri="{BB962C8B-B14F-4D97-AF65-F5344CB8AC3E}">
        <p14:creationId xmlns:p14="http://schemas.microsoft.com/office/powerpoint/2010/main" val="18981869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084632-9195-4FC7-A398-B756F963E80A}"/>
              </a:ext>
            </a:extLst>
          </p:cNvPr>
          <p:cNvSpPr>
            <a:spLocks noGrp="1"/>
          </p:cNvSpPr>
          <p:nvPr>
            <p:ph type="title"/>
          </p:nvPr>
        </p:nvSpPr>
        <p:spPr>
          <a:xfrm>
            <a:off x="2077647" y="1583465"/>
            <a:ext cx="7941277" cy="705135"/>
          </a:xfrm>
        </p:spPr>
        <p:txBody>
          <a:bodyPr/>
          <a:lstStyle/>
          <a:p>
            <a:endParaRPr lang="en-SG" dirty="0"/>
          </a:p>
        </p:txBody>
      </p:sp>
      <p:pic>
        <p:nvPicPr>
          <p:cNvPr id="5" name="Picture 4"/>
          <p:cNvPicPr>
            <a:picLocks noChangeAspect="1"/>
          </p:cNvPicPr>
          <p:nvPr/>
        </p:nvPicPr>
        <p:blipFill>
          <a:blip r:embed="rId4"/>
          <a:stretch>
            <a:fillRect/>
          </a:stretch>
        </p:blipFill>
        <p:spPr>
          <a:xfrm>
            <a:off x="1533144" y="1058226"/>
            <a:ext cx="6629400" cy="3476631"/>
          </a:xfrm>
          <a:prstGeom prst="rect">
            <a:avLst/>
          </a:prstGeom>
        </p:spPr>
      </p:pic>
      <p:sp>
        <p:nvSpPr>
          <p:cNvPr id="8" name="TextBox 7"/>
          <p:cNvSpPr txBox="1"/>
          <p:nvPr/>
        </p:nvSpPr>
        <p:spPr>
          <a:xfrm>
            <a:off x="2895600" y="1505965"/>
            <a:ext cx="1795304" cy="646331"/>
          </a:xfrm>
          <a:prstGeom prst="rect">
            <a:avLst/>
          </a:prstGeom>
          <a:noFill/>
        </p:spPr>
        <p:txBody>
          <a:bodyPr wrap="square" rtlCol="0">
            <a:spAutoFit/>
          </a:bodyPr>
          <a:lstStyle/>
          <a:p>
            <a:r>
              <a:rPr lang="en-SG" dirty="0"/>
              <a:t>Line Chart with trend line</a:t>
            </a:r>
          </a:p>
        </p:txBody>
      </p:sp>
      <p:pic>
        <p:nvPicPr>
          <p:cNvPr id="9" name="Picture 8"/>
          <p:cNvPicPr>
            <a:picLocks noChangeAspect="1"/>
          </p:cNvPicPr>
          <p:nvPr/>
        </p:nvPicPr>
        <p:blipFill>
          <a:blip r:embed="rId5"/>
          <a:stretch>
            <a:fillRect/>
          </a:stretch>
        </p:blipFill>
        <p:spPr>
          <a:xfrm>
            <a:off x="4114801" y="3405333"/>
            <a:ext cx="5904123" cy="3127379"/>
          </a:xfrm>
          <a:prstGeom prst="rect">
            <a:avLst/>
          </a:prstGeom>
        </p:spPr>
      </p:pic>
      <p:sp>
        <p:nvSpPr>
          <p:cNvPr id="10" name="TextBox 9"/>
          <p:cNvSpPr txBox="1"/>
          <p:nvPr/>
        </p:nvSpPr>
        <p:spPr>
          <a:xfrm>
            <a:off x="7162800" y="5638802"/>
            <a:ext cx="1795304" cy="646331"/>
          </a:xfrm>
          <a:prstGeom prst="rect">
            <a:avLst/>
          </a:prstGeom>
          <a:noFill/>
        </p:spPr>
        <p:txBody>
          <a:bodyPr wrap="square" rtlCol="0">
            <a:spAutoFit/>
          </a:bodyPr>
          <a:lstStyle/>
          <a:p>
            <a:r>
              <a:rPr lang="en-SG" dirty="0"/>
              <a:t>Line Chart with 2 Y-axis</a:t>
            </a:r>
          </a:p>
        </p:txBody>
      </p:sp>
      <p:sp>
        <p:nvSpPr>
          <p:cNvPr id="11" name="Title 1">
            <a:extLst>
              <a:ext uri="{FF2B5EF4-FFF2-40B4-BE49-F238E27FC236}">
                <a16:creationId xmlns:a16="http://schemas.microsoft.com/office/drawing/2014/main" id="{D2A2DB27-616D-4B41-9CA6-CFA5ED851F60}"/>
              </a:ext>
            </a:extLst>
          </p:cNvPr>
          <p:cNvSpPr txBox="1">
            <a:spLocks/>
          </p:cNvSpPr>
          <p:nvPr/>
        </p:nvSpPr>
        <p:spPr bwMode="auto">
          <a:xfrm>
            <a:off x="1024199" y="90558"/>
            <a:ext cx="8538883" cy="9661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3300" kern="1200">
                <a:solidFill>
                  <a:schemeClr val="tx1"/>
                </a:solidFill>
                <a:latin typeface="Montserrat Medium"/>
                <a:ea typeface="+mj-ea"/>
                <a:cs typeface="Montserrat Medium"/>
              </a:defRPr>
            </a:lvl1pPr>
          </a:lstStyle>
          <a:p>
            <a:r>
              <a:rPr lang="en-SG" sz="4267">
                <a:latin typeface="Roboto Medium"/>
              </a:rPr>
              <a:t>Tableau (Class Activity)</a:t>
            </a:r>
            <a:endParaRPr lang="en-SG" altLang="en-US" sz="4267" dirty="0">
              <a:latin typeface="Roboto Medium"/>
              <a:ea typeface="ヒラギノ角ゴ Pro W3"/>
              <a:cs typeface="ヒラギノ角ゴ Pro W3"/>
            </a:endParaRPr>
          </a:p>
        </p:txBody>
      </p:sp>
    </p:spTree>
    <p:custDataLst>
      <p:tags r:id="rId1"/>
    </p:custDataLst>
    <p:extLst>
      <p:ext uri="{BB962C8B-B14F-4D97-AF65-F5344CB8AC3E}">
        <p14:creationId xmlns:p14="http://schemas.microsoft.com/office/powerpoint/2010/main" val="36802901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928107" y="1215190"/>
            <a:ext cx="8229600" cy="4403559"/>
          </a:xfrm>
          <a:prstGeom prst="rect">
            <a:avLst/>
          </a:prstGeom>
        </p:spPr>
        <p:txBody>
          <a:bodyPr vert="horz" lIns="91440" tIns="45720" rIns="91440" bIns="45720" rtlCol="0" anchor="t">
            <a:norm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endParaRPr lang="en-SG" sz="2800" dirty="0"/>
          </a:p>
        </p:txBody>
      </p:sp>
      <p:pic>
        <p:nvPicPr>
          <p:cNvPr id="5" name="Picture 4"/>
          <p:cNvPicPr>
            <a:picLocks noChangeAspect="1"/>
          </p:cNvPicPr>
          <p:nvPr/>
        </p:nvPicPr>
        <p:blipFill>
          <a:blip r:embed="rId4"/>
          <a:stretch>
            <a:fillRect/>
          </a:stretch>
        </p:blipFill>
        <p:spPr>
          <a:xfrm>
            <a:off x="1524000" y="872170"/>
            <a:ext cx="4114800" cy="3513015"/>
          </a:xfrm>
          <a:prstGeom prst="rect">
            <a:avLst/>
          </a:prstGeom>
        </p:spPr>
      </p:pic>
      <p:pic>
        <p:nvPicPr>
          <p:cNvPr id="8" name="Picture 7"/>
          <p:cNvPicPr>
            <a:picLocks noChangeAspect="1"/>
          </p:cNvPicPr>
          <p:nvPr/>
        </p:nvPicPr>
        <p:blipFill>
          <a:blip r:embed="rId5"/>
          <a:stretch>
            <a:fillRect/>
          </a:stretch>
        </p:blipFill>
        <p:spPr>
          <a:xfrm>
            <a:off x="1631962" y="4458594"/>
            <a:ext cx="8928079" cy="2033647"/>
          </a:xfrm>
          <a:prstGeom prst="rect">
            <a:avLst/>
          </a:prstGeom>
        </p:spPr>
      </p:pic>
      <p:sp>
        <p:nvSpPr>
          <p:cNvPr id="9" name="TextBox 8"/>
          <p:cNvSpPr txBox="1"/>
          <p:nvPr/>
        </p:nvSpPr>
        <p:spPr>
          <a:xfrm>
            <a:off x="5934945" y="1215189"/>
            <a:ext cx="1795304" cy="369332"/>
          </a:xfrm>
          <a:prstGeom prst="rect">
            <a:avLst/>
          </a:prstGeom>
          <a:noFill/>
        </p:spPr>
        <p:txBody>
          <a:bodyPr wrap="square" rtlCol="0">
            <a:spAutoFit/>
          </a:bodyPr>
          <a:lstStyle/>
          <a:p>
            <a:r>
              <a:rPr lang="en-SG" dirty="0"/>
              <a:t>Area Chart</a:t>
            </a:r>
          </a:p>
        </p:txBody>
      </p:sp>
      <p:sp>
        <p:nvSpPr>
          <p:cNvPr id="10" name="TextBox 9"/>
          <p:cNvSpPr txBox="1"/>
          <p:nvPr/>
        </p:nvSpPr>
        <p:spPr>
          <a:xfrm>
            <a:off x="7543800" y="5753540"/>
            <a:ext cx="1795304" cy="369332"/>
          </a:xfrm>
          <a:prstGeom prst="rect">
            <a:avLst/>
          </a:prstGeom>
          <a:noFill/>
        </p:spPr>
        <p:txBody>
          <a:bodyPr wrap="square" rtlCol="0">
            <a:spAutoFit/>
          </a:bodyPr>
          <a:lstStyle/>
          <a:p>
            <a:r>
              <a:rPr lang="en-SG" dirty="0"/>
              <a:t>Bullet Chart</a:t>
            </a:r>
          </a:p>
        </p:txBody>
      </p:sp>
      <p:sp>
        <p:nvSpPr>
          <p:cNvPr id="11" name="Title 1">
            <a:extLst>
              <a:ext uri="{FF2B5EF4-FFF2-40B4-BE49-F238E27FC236}">
                <a16:creationId xmlns:a16="http://schemas.microsoft.com/office/drawing/2014/main" id="{7548B1A4-97EF-4355-A061-2EF9DE1BC244}"/>
              </a:ext>
            </a:extLst>
          </p:cNvPr>
          <p:cNvSpPr>
            <a:spLocks noGrp="1"/>
          </p:cNvSpPr>
          <p:nvPr>
            <p:ph type="title"/>
          </p:nvPr>
        </p:nvSpPr>
        <p:spPr bwMode="auto">
          <a:xfrm>
            <a:off x="1024199" y="90558"/>
            <a:ext cx="8538883" cy="9661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r>
              <a:rPr lang="en-SG" sz="4267" dirty="0">
                <a:latin typeface="Roboto Medium"/>
              </a:rPr>
              <a:t>Tableau (Class Activity)</a:t>
            </a:r>
            <a:endParaRPr lang="en-SG" altLang="en-US" sz="4267" dirty="0">
              <a:latin typeface="Roboto Medium"/>
              <a:ea typeface="ヒラギノ角ゴ Pro W3"/>
              <a:cs typeface="ヒラギノ角ゴ Pro W3"/>
            </a:endParaRPr>
          </a:p>
        </p:txBody>
      </p:sp>
    </p:spTree>
    <p:custDataLst>
      <p:tags r:id="rId1"/>
    </p:custDataLst>
    <p:extLst>
      <p:ext uri="{BB962C8B-B14F-4D97-AF65-F5344CB8AC3E}">
        <p14:creationId xmlns:p14="http://schemas.microsoft.com/office/powerpoint/2010/main" val="12169766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1658318" y="1261961"/>
            <a:ext cx="8875367" cy="2733675"/>
          </a:xfrm>
          <a:prstGeom prst="rect">
            <a:avLst/>
          </a:prstGeom>
        </p:spPr>
      </p:pic>
      <p:pic>
        <p:nvPicPr>
          <p:cNvPr id="5" name="Picture 4"/>
          <p:cNvPicPr>
            <a:picLocks noChangeAspect="1"/>
          </p:cNvPicPr>
          <p:nvPr/>
        </p:nvPicPr>
        <p:blipFill>
          <a:blip r:embed="rId5"/>
          <a:stretch>
            <a:fillRect/>
          </a:stretch>
        </p:blipFill>
        <p:spPr>
          <a:xfrm>
            <a:off x="5928911" y="3835461"/>
            <a:ext cx="4419600" cy="2816956"/>
          </a:xfrm>
          <a:prstGeom prst="rect">
            <a:avLst/>
          </a:prstGeom>
        </p:spPr>
      </p:pic>
      <p:sp>
        <p:nvSpPr>
          <p:cNvPr id="6" name="TextBox 5"/>
          <p:cNvSpPr txBox="1"/>
          <p:nvPr/>
        </p:nvSpPr>
        <p:spPr>
          <a:xfrm>
            <a:off x="1981200" y="892628"/>
            <a:ext cx="1795304" cy="369332"/>
          </a:xfrm>
          <a:prstGeom prst="rect">
            <a:avLst/>
          </a:prstGeom>
          <a:noFill/>
        </p:spPr>
        <p:txBody>
          <a:bodyPr wrap="square" rtlCol="0">
            <a:spAutoFit/>
          </a:bodyPr>
          <a:lstStyle/>
          <a:p>
            <a:r>
              <a:rPr lang="en-SG" dirty="0"/>
              <a:t>Gantt Chart</a:t>
            </a:r>
          </a:p>
        </p:txBody>
      </p:sp>
      <p:sp>
        <p:nvSpPr>
          <p:cNvPr id="7" name="TextBox 6"/>
          <p:cNvSpPr txBox="1"/>
          <p:nvPr/>
        </p:nvSpPr>
        <p:spPr>
          <a:xfrm>
            <a:off x="8738379" y="5334000"/>
            <a:ext cx="1795304" cy="369332"/>
          </a:xfrm>
          <a:prstGeom prst="rect">
            <a:avLst/>
          </a:prstGeom>
          <a:noFill/>
        </p:spPr>
        <p:txBody>
          <a:bodyPr wrap="square" rtlCol="0">
            <a:spAutoFit/>
          </a:bodyPr>
          <a:lstStyle/>
          <a:p>
            <a:r>
              <a:rPr lang="en-SG" dirty="0"/>
              <a:t>Heat Map</a:t>
            </a:r>
          </a:p>
        </p:txBody>
      </p:sp>
      <p:sp>
        <p:nvSpPr>
          <p:cNvPr id="9" name="Title 1">
            <a:extLst>
              <a:ext uri="{FF2B5EF4-FFF2-40B4-BE49-F238E27FC236}">
                <a16:creationId xmlns:a16="http://schemas.microsoft.com/office/drawing/2014/main" id="{79DCA720-DDE6-4EF5-BDA8-EFE67524E9BE}"/>
              </a:ext>
            </a:extLst>
          </p:cNvPr>
          <p:cNvSpPr txBox="1">
            <a:spLocks/>
          </p:cNvSpPr>
          <p:nvPr/>
        </p:nvSpPr>
        <p:spPr bwMode="auto">
          <a:xfrm>
            <a:off x="1024199" y="90558"/>
            <a:ext cx="8538883" cy="9661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3300" kern="1200">
                <a:solidFill>
                  <a:schemeClr val="tx1"/>
                </a:solidFill>
                <a:latin typeface="Montserrat Medium"/>
                <a:ea typeface="+mj-ea"/>
                <a:cs typeface="Montserrat Medium"/>
              </a:defRPr>
            </a:lvl1pPr>
          </a:lstStyle>
          <a:p>
            <a:r>
              <a:rPr lang="en-SG" sz="4267">
                <a:latin typeface="Roboto Medium"/>
              </a:rPr>
              <a:t>Tableau (Class Activity)</a:t>
            </a:r>
            <a:endParaRPr lang="en-SG" altLang="en-US" sz="4267" dirty="0">
              <a:latin typeface="Roboto Medium"/>
              <a:ea typeface="ヒラギノ角ゴ Pro W3"/>
              <a:cs typeface="ヒラギノ角ゴ Pro W3"/>
            </a:endParaRPr>
          </a:p>
        </p:txBody>
      </p:sp>
    </p:spTree>
    <p:custDataLst>
      <p:tags r:id="rId1"/>
    </p:custDataLst>
    <p:extLst>
      <p:ext uri="{BB962C8B-B14F-4D97-AF65-F5344CB8AC3E}">
        <p14:creationId xmlns:p14="http://schemas.microsoft.com/office/powerpoint/2010/main" val="7492252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662309"/>
            <a:ext cx="10363200" cy="2119644"/>
          </a:xfrm>
        </p:spPr>
        <p:txBody>
          <a:bodyPr anchor="b"/>
          <a:lstStyle/>
          <a:p>
            <a:r>
              <a:rPr lang="en-GB" sz="5867" dirty="0">
                <a:latin typeface="Roboto Medium" panose="02000000000000000000" pitchFamily="2" charset="0"/>
                <a:ea typeface="Roboto Medium" panose="02000000000000000000" pitchFamily="2" charset="0"/>
              </a:rPr>
              <a:t>Part 5a - Visualisation of Spatial Data</a:t>
            </a:r>
            <a:endParaRPr lang="en-US" sz="5867"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337504" y="3781953"/>
            <a:ext cx="8534400" cy="1245579"/>
          </a:xfrm>
        </p:spPr>
        <p:txBody>
          <a:bodyPr anchor="b"/>
          <a:lstStyle/>
          <a:p>
            <a:endParaRPr lang="en-US" dirty="0"/>
          </a:p>
        </p:txBody>
      </p:sp>
    </p:spTree>
    <p:extLst>
      <p:ext uri="{BB962C8B-B14F-4D97-AF65-F5344CB8AC3E}">
        <p14:creationId xmlns:p14="http://schemas.microsoft.com/office/powerpoint/2010/main" val="26520514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Spatial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Best practices for visualising spatial data (1/2)</a:t>
            </a:r>
          </a:p>
        </p:txBody>
      </p:sp>
      <p:sp>
        <p:nvSpPr>
          <p:cNvPr id="4" name="Content Placeholder 3"/>
          <p:cNvSpPr>
            <a:spLocks noGrp="1"/>
          </p:cNvSpPr>
          <p:nvPr>
            <p:ph idx="1"/>
          </p:nvPr>
        </p:nvSpPr>
        <p:spPr/>
        <p:txBody>
          <a:bodyPr>
            <a:noAutofit/>
          </a:bodyPr>
          <a:lstStyle/>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The most common way to visualise </a:t>
            </a:r>
            <a:r>
              <a:rPr lang="en-GB" sz="2400" u="sng" dirty="0">
                <a:latin typeface="Roboto Light" panose="02000000000000000000" pitchFamily="2" charset="0"/>
                <a:ea typeface="Roboto Light" panose="02000000000000000000" pitchFamily="2" charset="0"/>
              </a:rPr>
              <a:t>spatial data</a:t>
            </a:r>
            <a:r>
              <a:rPr lang="en-GB" sz="2400" dirty="0">
                <a:latin typeface="Roboto Light" panose="02000000000000000000" pitchFamily="2" charset="0"/>
                <a:ea typeface="Roboto Light" panose="02000000000000000000" pitchFamily="2" charset="0"/>
              </a:rPr>
              <a:t> is with maps that place values within a geographic coordinate. We can visualise the geographic coordinate of a location by mapping the </a:t>
            </a:r>
            <a:r>
              <a:rPr lang="en-GB" sz="2400" u="sng" dirty="0">
                <a:latin typeface="Roboto Light" panose="02000000000000000000" pitchFamily="2" charset="0"/>
                <a:ea typeface="Roboto Light" panose="02000000000000000000" pitchFamily="2" charset="0"/>
              </a:rPr>
              <a:t>latitude and longitude </a:t>
            </a:r>
            <a:r>
              <a:rPr lang="en-GB" sz="2400" dirty="0">
                <a:latin typeface="Roboto Light" panose="02000000000000000000" pitchFamily="2" charset="0"/>
                <a:ea typeface="Roboto Light" panose="02000000000000000000" pitchFamily="2" charset="0"/>
              </a:rPr>
              <a:t>coordinates to two-dimensional space, and draw a point on the space.</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When the </a:t>
            </a:r>
            <a:r>
              <a:rPr lang="en-GB" sz="2400" u="sng" dirty="0">
                <a:latin typeface="Roboto Light" panose="02000000000000000000" pitchFamily="2" charset="0"/>
                <a:ea typeface="Roboto Light" panose="02000000000000000000" pitchFamily="2" charset="0"/>
              </a:rPr>
              <a:t>density</a:t>
            </a:r>
            <a:r>
              <a:rPr lang="en-GB" sz="2400" dirty="0">
                <a:latin typeface="Roboto Light" panose="02000000000000000000" pitchFamily="2" charset="0"/>
                <a:ea typeface="Roboto Light" panose="02000000000000000000" pitchFamily="2" charset="0"/>
              </a:rPr>
              <a:t> of individual locations across a region is </a:t>
            </a:r>
            <a:r>
              <a:rPr lang="en-GB" sz="2400" u="sng" dirty="0">
                <a:latin typeface="Roboto Light" panose="02000000000000000000" pitchFamily="2" charset="0"/>
                <a:ea typeface="Roboto Light" panose="02000000000000000000" pitchFamily="2" charset="0"/>
              </a:rPr>
              <a:t>more informative </a:t>
            </a:r>
            <a:r>
              <a:rPr lang="en-GB" sz="2400" dirty="0">
                <a:latin typeface="Roboto Light" panose="02000000000000000000" pitchFamily="2" charset="0"/>
                <a:ea typeface="Roboto Light" panose="02000000000000000000" pitchFamily="2" charset="0"/>
              </a:rPr>
              <a:t>than the overlapping points on a map, we may want to </a:t>
            </a:r>
            <a:r>
              <a:rPr lang="en-GB" sz="2400" u="sng" dirty="0">
                <a:latin typeface="Roboto Light" panose="02000000000000000000" pitchFamily="2" charset="0"/>
                <a:ea typeface="Roboto Light" panose="02000000000000000000" pitchFamily="2" charset="0"/>
              </a:rPr>
              <a:t>colour code the region </a:t>
            </a:r>
            <a:r>
              <a:rPr lang="en-GB" sz="2400" dirty="0">
                <a:latin typeface="Roboto Light" panose="02000000000000000000" pitchFamily="2" charset="0"/>
                <a:ea typeface="Roboto Light" panose="02000000000000000000" pitchFamily="2" charset="0"/>
              </a:rPr>
              <a:t>based on the density scale, or use lines to show data continuously over geography.</a:t>
            </a:r>
          </a:p>
          <a:p>
            <a:pPr marL="237061" indent="-237061">
              <a:spcBef>
                <a:spcPts val="0"/>
              </a:spcBef>
              <a:spcAft>
                <a:spcPts val="1600"/>
              </a:spcAft>
              <a:buClr>
                <a:srgbClr val="CE0000"/>
              </a:buClr>
              <a:buFont typeface="System Font Regular"/>
              <a:buChar char="‣"/>
            </a:pPr>
            <a:endParaRPr lang="en-GB" sz="2400" dirty="0">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5917182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Spatial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Best practices for visualising spatial data (2/2)</a:t>
            </a:r>
          </a:p>
        </p:txBody>
      </p:sp>
      <p:sp>
        <p:nvSpPr>
          <p:cNvPr id="4" name="Content Placeholder 3"/>
          <p:cNvSpPr>
            <a:spLocks noGrp="1"/>
          </p:cNvSpPr>
          <p:nvPr>
            <p:ph idx="1"/>
          </p:nvPr>
        </p:nvSpPr>
        <p:spPr/>
        <p:txBody>
          <a:bodyPr>
            <a:noAutofit/>
          </a:bodyPr>
          <a:lstStyle/>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We can also </a:t>
            </a:r>
            <a:r>
              <a:rPr lang="en-GB" sz="2400" u="sng" dirty="0">
                <a:latin typeface="Roboto Light" panose="02000000000000000000" pitchFamily="2" charset="0"/>
                <a:ea typeface="Roboto Light" panose="02000000000000000000" pitchFamily="2" charset="0"/>
              </a:rPr>
              <a:t>size the regions by the data</a:t>
            </a:r>
            <a:r>
              <a:rPr lang="en-GB" sz="2400" dirty="0">
                <a:latin typeface="Roboto Light" panose="02000000000000000000" pitchFamily="2" charset="0"/>
                <a:ea typeface="Roboto Light" panose="02000000000000000000" pitchFamily="2" charset="0"/>
              </a:rPr>
              <a:t> and ignore the physical area, so that the regions with high density data will appear bigger than the regions with low density data</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If we want to explore relationships between entities, we can plot each entity on a map, and draw lines to connect each with the others they are associated with</a:t>
            </a:r>
          </a:p>
        </p:txBody>
      </p:sp>
      <p:sp>
        <p:nvSpPr>
          <p:cNvPr id="5" name="Rectangle 4">
            <a:extLst>
              <a:ext uri="{FF2B5EF4-FFF2-40B4-BE49-F238E27FC236}">
                <a16:creationId xmlns:a16="http://schemas.microsoft.com/office/drawing/2014/main" id="{49F66EEE-E670-49A5-800F-6788D518CAFC}"/>
              </a:ext>
            </a:extLst>
          </p:cNvPr>
          <p:cNvSpPr/>
          <p:nvPr/>
        </p:nvSpPr>
        <p:spPr>
          <a:xfrm>
            <a:off x="1635277" y="4828419"/>
            <a:ext cx="9673524" cy="184973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just"/>
            <a:r>
              <a:rPr lang="en-US" sz="1600" dirty="0">
                <a:solidFill>
                  <a:srgbClr val="6600FF"/>
                </a:solidFill>
              </a:rPr>
              <a:t>A practical tip - there is a “local” context component to spatial data mapping. For example, would you expect someone who has never been to Singapore to know where Clementi is on a map, unless its explicitly pointed out? </a:t>
            </a:r>
          </a:p>
          <a:p>
            <a:pPr algn="just"/>
            <a:endParaRPr lang="en-US" sz="1600" dirty="0">
              <a:solidFill>
                <a:srgbClr val="6600FF"/>
              </a:solidFill>
            </a:endParaRPr>
          </a:p>
          <a:p>
            <a:pPr algn="just"/>
            <a:r>
              <a:rPr lang="en-US" sz="1600" dirty="0">
                <a:solidFill>
                  <a:srgbClr val="6600FF"/>
                </a:solidFill>
              </a:rPr>
              <a:t>Maps require that you have some background knowledge of the locale; therefore, if you want to use maps, know your audience!</a:t>
            </a:r>
          </a:p>
        </p:txBody>
      </p:sp>
    </p:spTree>
    <p:extLst>
      <p:ext uri="{BB962C8B-B14F-4D97-AF65-F5344CB8AC3E}">
        <p14:creationId xmlns:p14="http://schemas.microsoft.com/office/powerpoint/2010/main" val="3355110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Categorical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categorical data — side-by-side (i.e., grouped) bar chart</a:t>
            </a:r>
          </a:p>
        </p:txBody>
      </p:sp>
      <p:sp>
        <p:nvSpPr>
          <p:cNvPr id="5" name="Rectangle 4">
            <a:extLst>
              <a:ext uri="{FF2B5EF4-FFF2-40B4-BE49-F238E27FC236}">
                <a16:creationId xmlns:a16="http://schemas.microsoft.com/office/drawing/2014/main" id="{60593F36-5B7E-0E48-8D3D-4EE9FBB109DE}"/>
              </a:ext>
            </a:extLst>
          </p:cNvPr>
          <p:cNvSpPr/>
          <p:nvPr/>
        </p:nvSpPr>
        <p:spPr>
          <a:xfrm>
            <a:off x="4056679" y="6253006"/>
            <a:ext cx="7146611" cy="338554"/>
          </a:xfrm>
          <a:prstGeom prst="rect">
            <a:avLst/>
          </a:prstGeom>
        </p:spPr>
        <p:txBody>
          <a:bodyPr wrap="square">
            <a:spAutoFit/>
          </a:bodyPr>
          <a:lstStyle/>
          <a:p>
            <a:pPr algn="ctr"/>
            <a:r>
              <a:rPr lang="en-US" sz="1600" dirty="0">
                <a:latin typeface="Roboto" panose="02000000000000000000" pitchFamily="2" charset="0"/>
                <a:ea typeface="Roboto" panose="02000000000000000000" pitchFamily="2" charset="0"/>
                <a:hlinkClick r:id="rId2"/>
              </a:rPr>
              <a:t>https://kb.tableau.com/articles/howto/creation-of-a-grouped-bar-chart</a:t>
            </a:r>
            <a:r>
              <a:rPr lang="en-US" sz="1600" dirty="0">
                <a:latin typeface="Roboto" panose="02000000000000000000" pitchFamily="2" charset="0"/>
                <a:ea typeface="Roboto" panose="02000000000000000000" pitchFamily="2" charset="0"/>
              </a:rPr>
              <a:t> </a:t>
            </a:r>
          </a:p>
        </p:txBody>
      </p:sp>
      <p:pic>
        <p:nvPicPr>
          <p:cNvPr id="8" name="Picture 7">
            <a:extLst>
              <a:ext uri="{FF2B5EF4-FFF2-40B4-BE49-F238E27FC236}">
                <a16:creationId xmlns:a16="http://schemas.microsoft.com/office/drawing/2014/main" id="{0ED3E06B-5870-4139-B70A-D42FBF73E0A7}"/>
              </a:ext>
            </a:extLst>
          </p:cNvPr>
          <p:cNvPicPr>
            <a:picLocks noChangeAspect="1"/>
          </p:cNvPicPr>
          <p:nvPr/>
        </p:nvPicPr>
        <p:blipFill>
          <a:blip r:embed="rId3"/>
          <a:stretch>
            <a:fillRect/>
          </a:stretch>
        </p:blipFill>
        <p:spPr>
          <a:xfrm>
            <a:off x="5689607" y="2194989"/>
            <a:ext cx="5878483" cy="4058016"/>
          </a:xfrm>
          <a:prstGeom prst="rect">
            <a:avLst/>
          </a:prstGeom>
        </p:spPr>
      </p:pic>
      <p:sp>
        <p:nvSpPr>
          <p:cNvPr id="6" name="Rectangle 5">
            <a:extLst>
              <a:ext uri="{FF2B5EF4-FFF2-40B4-BE49-F238E27FC236}">
                <a16:creationId xmlns:a16="http://schemas.microsoft.com/office/drawing/2014/main" id="{4990FA4D-D9E6-4B14-84A2-D02EAFF6A176}"/>
              </a:ext>
            </a:extLst>
          </p:cNvPr>
          <p:cNvSpPr/>
          <p:nvPr/>
        </p:nvSpPr>
        <p:spPr>
          <a:xfrm>
            <a:off x="346951" y="2390401"/>
            <a:ext cx="4837052" cy="318135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just"/>
            <a:r>
              <a:rPr lang="en-US" sz="1867" dirty="0">
                <a:solidFill>
                  <a:srgbClr val="6600FF"/>
                </a:solidFill>
              </a:rPr>
              <a:t>Drag two or more measures into either the worksheet’s columns or rows. </a:t>
            </a:r>
          </a:p>
          <a:p>
            <a:pPr algn="just"/>
            <a:r>
              <a:rPr lang="en-US" sz="1867" dirty="0">
                <a:solidFill>
                  <a:srgbClr val="6600FF"/>
                </a:solidFill>
              </a:rPr>
              <a:t>Measure Values and Measure Names will then be created automatically. </a:t>
            </a:r>
          </a:p>
          <a:p>
            <a:pPr indent="-228594" algn="just">
              <a:buFont typeface="Wingdings" panose="05000000000000000000" pitchFamily="2" charset="2"/>
              <a:buChar char="à"/>
            </a:pPr>
            <a:r>
              <a:rPr lang="en-US" sz="1867" dirty="0">
                <a:solidFill>
                  <a:srgbClr val="6600FF"/>
                </a:solidFill>
              </a:rPr>
              <a:t>Measure Names and Measure Values can be used to express various measures in a data set or multiple measures on a single axis. </a:t>
            </a:r>
          </a:p>
          <a:p>
            <a:pPr indent="-228594" algn="just">
              <a:buFont typeface="Wingdings" panose="05000000000000000000" pitchFamily="2" charset="2"/>
              <a:buChar char="à"/>
            </a:pPr>
            <a:r>
              <a:rPr lang="en-US" sz="1867" dirty="0">
                <a:solidFill>
                  <a:srgbClr val="6600FF"/>
                </a:solidFill>
              </a:rPr>
              <a:t>Measure Values contains the data while Measure Names is used to separate the bars used on the marks </a:t>
            </a:r>
          </a:p>
        </p:txBody>
      </p:sp>
    </p:spTree>
    <p:extLst>
      <p:ext uri="{BB962C8B-B14F-4D97-AF65-F5344CB8AC3E}">
        <p14:creationId xmlns:p14="http://schemas.microsoft.com/office/powerpoint/2010/main" val="31712193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Spatial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spatial data</a:t>
            </a:r>
          </a:p>
        </p:txBody>
      </p:sp>
      <p:sp>
        <p:nvSpPr>
          <p:cNvPr id="4" name="Content Placeholder 3"/>
          <p:cNvSpPr>
            <a:spLocks noGrp="1"/>
          </p:cNvSpPr>
          <p:nvPr>
            <p:ph idx="1"/>
          </p:nvPr>
        </p:nvSpPr>
        <p:spPr/>
        <p:txBody>
          <a:bodyPr>
            <a:noAutofit/>
          </a:bodyPr>
          <a:lstStyle/>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Map</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Mapping Point-to-Point Details on Map</a:t>
            </a:r>
          </a:p>
        </p:txBody>
      </p:sp>
    </p:spTree>
    <p:extLst>
      <p:ext uri="{BB962C8B-B14F-4D97-AF65-F5344CB8AC3E}">
        <p14:creationId xmlns:p14="http://schemas.microsoft.com/office/powerpoint/2010/main" val="35747576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Spatial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spatial data — map</a:t>
            </a:r>
          </a:p>
        </p:txBody>
      </p:sp>
      <p:pic>
        <p:nvPicPr>
          <p:cNvPr id="7" name="Content Placeholder 6" descr="A close up of a map&#10;&#10;Description automatically generated">
            <a:extLst>
              <a:ext uri="{FF2B5EF4-FFF2-40B4-BE49-F238E27FC236}">
                <a16:creationId xmlns:a16="http://schemas.microsoft.com/office/drawing/2014/main" id="{A0B91355-8A7C-2540-8BE3-A6DC79DD94A5}"/>
              </a:ext>
            </a:extLst>
          </p:cNvPr>
          <p:cNvPicPr>
            <a:picLocks noGrp="1" noChangeAspect="1"/>
          </p:cNvPicPr>
          <p:nvPr>
            <p:ph idx="1"/>
          </p:nvPr>
        </p:nvPicPr>
        <p:blipFill>
          <a:blip r:embed="rId2"/>
          <a:stretch>
            <a:fillRect/>
          </a:stretch>
        </p:blipFill>
        <p:spPr>
          <a:xfrm>
            <a:off x="5715947" y="2168176"/>
            <a:ext cx="5811076" cy="4029013"/>
          </a:xfrm>
          <a:effectLst>
            <a:outerShdw blurRad="63500" sx="102000" sy="102000" algn="ctr" rotWithShape="0">
              <a:prstClr val="black">
                <a:alpha val="40000"/>
              </a:prstClr>
            </a:outerShdw>
          </a:effectLst>
        </p:spPr>
      </p:pic>
      <p:sp>
        <p:nvSpPr>
          <p:cNvPr id="5" name="Rectangle 4">
            <a:extLst>
              <a:ext uri="{FF2B5EF4-FFF2-40B4-BE49-F238E27FC236}">
                <a16:creationId xmlns:a16="http://schemas.microsoft.com/office/drawing/2014/main" id="{5531EEB9-0490-9144-9EA8-E8AA3C5BD3E9}"/>
              </a:ext>
            </a:extLst>
          </p:cNvPr>
          <p:cNvSpPr/>
          <p:nvPr/>
        </p:nvSpPr>
        <p:spPr>
          <a:xfrm>
            <a:off x="4415550" y="6228405"/>
            <a:ext cx="7111473" cy="584775"/>
          </a:xfrm>
          <a:prstGeom prst="rect">
            <a:avLst/>
          </a:prstGeom>
        </p:spPr>
        <p:txBody>
          <a:bodyPr wrap="square">
            <a:spAutoFit/>
          </a:bodyPr>
          <a:lstStyle/>
          <a:p>
            <a:pPr algn="ctr"/>
            <a:r>
              <a:rPr lang="en-US" sz="1600" dirty="0">
                <a:latin typeface="Roboto" panose="02000000000000000000" pitchFamily="2" charset="0"/>
                <a:ea typeface="Roboto" panose="02000000000000000000" pitchFamily="2" charset="0"/>
                <a:hlinkClick r:id="rId3"/>
              </a:rPr>
              <a:t>https://help.tableau.com/current/pro/desktop/en-us/maps_howto_simple.htm</a:t>
            </a:r>
            <a:r>
              <a:rPr lang="en-US" sz="1600" dirty="0">
                <a:latin typeface="Roboto" panose="02000000000000000000" pitchFamily="2" charset="0"/>
                <a:ea typeface="Roboto" panose="02000000000000000000" pitchFamily="2" charset="0"/>
              </a:rPr>
              <a:t> </a:t>
            </a:r>
          </a:p>
        </p:txBody>
      </p:sp>
      <p:sp>
        <p:nvSpPr>
          <p:cNvPr id="6" name="Rectangle 5">
            <a:extLst>
              <a:ext uri="{FF2B5EF4-FFF2-40B4-BE49-F238E27FC236}">
                <a16:creationId xmlns:a16="http://schemas.microsoft.com/office/drawing/2014/main" id="{BFD13933-626A-4C6F-A477-AF2521A347D6}"/>
              </a:ext>
            </a:extLst>
          </p:cNvPr>
          <p:cNvSpPr/>
          <p:nvPr/>
        </p:nvSpPr>
        <p:spPr>
          <a:xfrm>
            <a:off x="346950" y="2647264"/>
            <a:ext cx="5089677" cy="302097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304792" indent="-304792" algn="just">
              <a:buFont typeface="+mj-lt"/>
              <a:buAutoNum type="arabicPeriod"/>
            </a:pPr>
            <a:r>
              <a:rPr lang="en-US" sz="1600" dirty="0">
                <a:solidFill>
                  <a:srgbClr val="6600FF"/>
                </a:solidFill>
              </a:rPr>
              <a:t>Assign “Geographic Role” to fields that are Geographic data.</a:t>
            </a:r>
          </a:p>
          <a:p>
            <a:pPr marL="304792" indent="-304792" algn="just">
              <a:buAutoNum type="arabicPeriod"/>
            </a:pPr>
            <a:endParaRPr lang="en-US" sz="1600" dirty="0">
              <a:solidFill>
                <a:srgbClr val="6600FF"/>
              </a:solidFill>
            </a:endParaRPr>
          </a:p>
          <a:p>
            <a:pPr marL="304792" indent="-304792" algn="just">
              <a:buFont typeface="+mj-lt"/>
              <a:buAutoNum type="arabicPeriod"/>
            </a:pPr>
            <a:r>
              <a:rPr lang="en-US" sz="1600" dirty="0">
                <a:solidFill>
                  <a:srgbClr val="6600FF"/>
                </a:solidFill>
              </a:rPr>
              <a:t>Double click the “Region” field under Dimension of the Data window. The Tableau will automatically add Longitude and Latitude coordinates to the columns and rows shelves. The “Region” field is automatically placed on the Level of Detail shelf.</a:t>
            </a:r>
          </a:p>
          <a:p>
            <a:pPr marL="304792" indent="-304792" algn="just">
              <a:buFont typeface="+mj-lt"/>
              <a:buAutoNum type="arabicPeriod"/>
            </a:pPr>
            <a:endParaRPr lang="en-US" sz="1600" dirty="0">
              <a:solidFill>
                <a:srgbClr val="6600FF"/>
              </a:solidFill>
            </a:endParaRPr>
          </a:p>
          <a:p>
            <a:pPr marL="304792" indent="-304792" algn="just">
              <a:buFont typeface="+mj-lt"/>
              <a:buAutoNum type="arabicPeriod"/>
            </a:pPr>
            <a:r>
              <a:rPr lang="en-US" sz="1600" dirty="0">
                <a:solidFill>
                  <a:srgbClr val="6600FF"/>
                </a:solidFill>
              </a:rPr>
              <a:t>Drag the “Postal Code” field to the Level of Detail shelf to specify more details.</a:t>
            </a:r>
          </a:p>
        </p:txBody>
      </p:sp>
    </p:spTree>
    <p:extLst>
      <p:ext uri="{BB962C8B-B14F-4D97-AF65-F5344CB8AC3E}">
        <p14:creationId xmlns:p14="http://schemas.microsoft.com/office/powerpoint/2010/main" val="194974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Spatial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spatial data — point-to-point details on map</a:t>
            </a:r>
          </a:p>
        </p:txBody>
      </p:sp>
      <p:sp>
        <p:nvSpPr>
          <p:cNvPr id="5" name="Rectangle 4">
            <a:extLst>
              <a:ext uri="{FF2B5EF4-FFF2-40B4-BE49-F238E27FC236}">
                <a16:creationId xmlns:a16="http://schemas.microsoft.com/office/drawing/2014/main" id="{5531EEB9-0490-9144-9EA8-E8AA3C5BD3E9}"/>
              </a:ext>
            </a:extLst>
          </p:cNvPr>
          <p:cNvSpPr/>
          <p:nvPr/>
        </p:nvSpPr>
        <p:spPr>
          <a:xfrm>
            <a:off x="3145288" y="6243319"/>
            <a:ext cx="8494643" cy="338554"/>
          </a:xfrm>
          <a:prstGeom prst="rect">
            <a:avLst/>
          </a:prstGeom>
        </p:spPr>
        <p:txBody>
          <a:bodyPr wrap="square">
            <a:spAutoFit/>
          </a:bodyPr>
          <a:lstStyle/>
          <a:p>
            <a:pPr algn="ctr"/>
            <a:r>
              <a:rPr lang="en-US" sz="1600" dirty="0">
                <a:latin typeface="Roboto" panose="02000000000000000000" pitchFamily="2" charset="0"/>
                <a:ea typeface="Roboto" panose="02000000000000000000" pitchFamily="2" charset="0"/>
                <a:hlinkClick r:id="rId2"/>
              </a:rPr>
              <a:t>https://help.tableau.com/current/pro/desktop/en-us/maps_howto_origin_destination.htm</a:t>
            </a:r>
            <a:r>
              <a:rPr lang="en-US" sz="1600" dirty="0">
                <a:latin typeface="Roboto" panose="02000000000000000000" pitchFamily="2" charset="0"/>
                <a:ea typeface="Roboto" panose="02000000000000000000" pitchFamily="2" charset="0"/>
              </a:rPr>
              <a:t> </a:t>
            </a:r>
          </a:p>
        </p:txBody>
      </p:sp>
      <p:pic>
        <p:nvPicPr>
          <p:cNvPr id="9" name="Content Placeholder 8" descr="A close up of a map&#10;&#10;Description automatically generated">
            <a:extLst>
              <a:ext uri="{FF2B5EF4-FFF2-40B4-BE49-F238E27FC236}">
                <a16:creationId xmlns:a16="http://schemas.microsoft.com/office/drawing/2014/main" id="{56E62031-F099-7343-A246-077417296DB4}"/>
              </a:ext>
            </a:extLst>
          </p:cNvPr>
          <p:cNvPicPr>
            <a:picLocks noGrp="1" noChangeAspect="1"/>
          </p:cNvPicPr>
          <p:nvPr>
            <p:ph idx="1"/>
          </p:nvPr>
        </p:nvPicPr>
        <p:blipFill>
          <a:blip r:embed="rId3"/>
          <a:stretch>
            <a:fillRect/>
          </a:stretch>
        </p:blipFill>
        <p:spPr>
          <a:xfrm>
            <a:off x="5678916" y="2253342"/>
            <a:ext cx="5594853" cy="4028295"/>
          </a:xfrm>
          <a:effectLst>
            <a:outerShdw blurRad="63500" sx="102000" sy="102000" algn="ctr" rotWithShape="0">
              <a:prstClr val="black">
                <a:alpha val="40000"/>
              </a:prstClr>
            </a:outerShdw>
          </a:effectLst>
        </p:spPr>
      </p:pic>
      <p:sp>
        <p:nvSpPr>
          <p:cNvPr id="6" name="Rectangle 5">
            <a:extLst>
              <a:ext uri="{FF2B5EF4-FFF2-40B4-BE49-F238E27FC236}">
                <a16:creationId xmlns:a16="http://schemas.microsoft.com/office/drawing/2014/main" id="{33F1E80A-7E60-4902-ADC2-4F1C7F2CAD5D}"/>
              </a:ext>
            </a:extLst>
          </p:cNvPr>
          <p:cNvSpPr/>
          <p:nvPr/>
        </p:nvSpPr>
        <p:spPr>
          <a:xfrm>
            <a:off x="617381" y="2344040"/>
            <a:ext cx="4791108" cy="234891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just"/>
            <a:r>
              <a:rPr lang="en-US" sz="1600" dirty="0">
                <a:solidFill>
                  <a:srgbClr val="6600FF"/>
                </a:solidFill>
              </a:rPr>
              <a:t>Used to see linkages between data points e.g., point of origin of goods to where customers are based to answer questions related to “zone of influence”. Could be used to map transportation or logistic routes as well.</a:t>
            </a:r>
          </a:p>
          <a:p>
            <a:pPr algn="just"/>
            <a:endParaRPr lang="en-US" sz="1600" dirty="0">
              <a:solidFill>
                <a:srgbClr val="6600FF"/>
              </a:solidFill>
            </a:endParaRPr>
          </a:p>
          <a:p>
            <a:pPr algn="just"/>
            <a:r>
              <a:rPr lang="en-US" sz="1600" dirty="0">
                <a:solidFill>
                  <a:srgbClr val="6600FF"/>
                </a:solidFill>
              </a:rPr>
              <a:t>Note that it can be a bit overwhelming; sometimes in visualization, less is more!</a:t>
            </a:r>
          </a:p>
        </p:txBody>
      </p:sp>
    </p:spTree>
    <p:extLst>
      <p:ext uri="{BB962C8B-B14F-4D97-AF65-F5344CB8AC3E}">
        <p14:creationId xmlns:p14="http://schemas.microsoft.com/office/powerpoint/2010/main" val="9553433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662309"/>
            <a:ext cx="10855187" cy="2119644"/>
          </a:xfrm>
        </p:spPr>
        <p:txBody>
          <a:bodyPr anchor="b"/>
          <a:lstStyle/>
          <a:p>
            <a:r>
              <a:rPr lang="en-GB" sz="5867" dirty="0">
                <a:latin typeface="Roboto Medium" panose="02000000000000000000" pitchFamily="2" charset="0"/>
                <a:ea typeface="Roboto Medium" panose="02000000000000000000" pitchFamily="2" charset="0"/>
              </a:rPr>
              <a:t>Part 5b - Visualisation of Multi Variable Data</a:t>
            </a:r>
            <a:endParaRPr lang="en-US" sz="5867"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337504" y="3781953"/>
            <a:ext cx="8534400" cy="1245579"/>
          </a:xfrm>
        </p:spPr>
        <p:txBody>
          <a:bodyPr anchor="b"/>
          <a:lstStyle/>
          <a:p>
            <a:endParaRPr lang="en-US" dirty="0"/>
          </a:p>
        </p:txBody>
      </p:sp>
    </p:spTree>
    <p:extLst>
      <p:ext uri="{BB962C8B-B14F-4D97-AF65-F5344CB8AC3E}">
        <p14:creationId xmlns:p14="http://schemas.microsoft.com/office/powerpoint/2010/main" val="1448583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Multi Variable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Best practices for visualising multi variable data</a:t>
            </a:r>
          </a:p>
        </p:txBody>
      </p:sp>
      <p:sp>
        <p:nvSpPr>
          <p:cNvPr id="4" name="Content Placeholder 3"/>
          <p:cNvSpPr>
            <a:spLocks noGrp="1"/>
          </p:cNvSpPr>
          <p:nvPr>
            <p:ph idx="1"/>
          </p:nvPr>
        </p:nvSpPr>
        <p:spPr>
          <a:xfrm>
            <a:off x="346950" y="2540135"/>
            <a:ext cx="11418199" cy="2519067"/>
          </a:xfrm>
        </p:spPr>
        <p:txBody>
          <a:bodyPr>
            <a:noAutofit/>
          </a:bodyPr>
          <a:lstStyle/>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To visualise multi-variable data, we can fit all data onto a screen and display the relationships amongst variables or trends in each variables</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We can use scatterplots to visualise the relationships amongst variables</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However, if the relationships amongst variables are not so straightforward, we should consider using multiple views through more straightforward charts</a:t>
            </a:r>
          </a:p>
        </p:txBody>
      </p:sp>
      <p:sp>
        <p:nvSpPr>
          <p:cNvPr id="5" name="Rectangle 4">
            <a:extLst>
              <a:ext uri="{FF2B5EF4-FFF2-40B4-BE49-F238E27FC236}">
                <a16:creationId xmlns:a16="http://schemas.microsoft.com/office/drawing/2014/main" id="{4DCEE4EC-BB64-4E6F-B716-73C93306FBE4}"/>
              </a:ext>
            </a:extLst>
          </p:cNvPr>
          <p:cNvSpPr/>
          <p:nvPr/>
        </p:nvSpPr>
        <p:spPr>
          <a:xfrm>
            <a:off x="1502674" y="5155151"/>
            <a:ext cx="9842660" cy="1385349"/>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380990" indent="-380990" algn="just">
              <a:buFont typeface="Arial" panose="020B0604020202020204" pitchFamily="34" charset="0"/>
              <a:buChar char="•"/>
            </a:pPr>
            <a:r>
              <a:rPr lang="en-US" sz="1867" dirty="0">
                <a:solidFill>
                  <a:srgbClr val="6600FF"/>
                </a:solidFill>
              </a:rPr>
              <a:t>Correlation </a:t>
            </a:r>
            <a:r>
              <a:rPr lang="en-US" sz="1867" dirty="0">
                <a:solidFill>
                  <a:srgbClr val="6600FF"/>
                </a:solidFill>
                <a:sym typeface="Wingdings" panose="05000000000000000000" pitchFamily="2" charset="2"/>
              </a:rPr>
              <a:t> how one variable’s value tends to change in a certain way as the other variable’s value changes </a:t>
            </a:r>
          </a:p>
          <a:p>
            <a:pPr marL="380990" indent="-380990" algn="just">
              <a:buFont typeface="Arial" panose="020B0604020202020204" pitchFamily="34" charset="0"/>
              <a:buChar char="•"/>
            </a:pPr>
            <a:r>
              <a:rPr lang="en-US" sz="1867" dirty="0">
                <a:solidFill>
                  <a:srgbClr val="6600FF"/>
                </a:solidFill>
                <a:sym typeface="Wingdings" panose="05000000000000000000" pitchFamily="2" charset="2"/>
              </a:rPr>
              <a:t>Causation  Extent of how one variable will impact another</a:t>
            </a:r>
          </a:p>
          <a:p>
            <a:pPr marL="380990" indent="-380990" algn="just">
              <a:buFont typeface="Arial" panose="020B0604020202020204" pitchFamily="34" charset="0"/>
              <a:buChar char="•"/>
            </a:pPr>
            <a:r>
              <a:rPr lang="en-US" sz="1867" dirty="0">
                <a:solidFill>
                  <a:srgbClr val="6600FF"/>
                </a:solidFill>
                <a:sym typeface="Wingdings" panose="05000000000000000000" pitchFamily="2" charset="2"/>
              </a:rPr>
              <a:t>Easier to prove correlation than causation </a:t>
            </a:r>
          </a:p>
          <a:p>
            <a:pPr marL="380990" indent="-380990" algn="just">
              <a:buFont typeface="Arial" panose="020B0604020202020204" pitchFamily="34" charset="0"/>
              <a:buChar char="•"/>
            </a:pPr>
            <a:r>
              <a:rPr lang="en-US" sz="1867" dirty="0">
                <a:solidFill>
                  <a:srgbClr val="6600FF"/>
                </a:solidFill>
                <a:sym typeface="Wingdings" panose="05000000000000000000" pitchFamily="2" charset="2"/>
              </a:rPr>
              <a:t>Correlation DOES NOT IMPLY Causation</a:t>
            </a:r>
            <a:endParaRPr lang="en-US" sz="1867" dirty="0">
              <a:solidFill>
                <a:srgbClr val="6600FF"/>
              </a:solidFill>
            </a:endParaRPr>
          </a:p>
        </p:txBody>
      </p:sp>
    </p:spTree>
    <p:extLst>
      <p:ext uri="{BB962C8B-B14F-4D97-AF65-F5344CB8AC3E}">
        <p14:creationId xmlns:p14="http://schemas.microsoft.com/office/powerpoint/2010/main" val="11847905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82E9B-2230-4BEB-BD48-34B269391EC0}"/>
              </a:ext>
            </a:extLst>
          </p:cNvPr>
          <p:cNvSpPr>
            <a:spLocks noGrp="1"/>
          </p:cNvSpPr>
          <p:nvPr>
            <p:ph type="title"/>
          </p:nvPr>
        </p:nvSpPr>
        <p:spPr/>
        <p:txBody>
          <a:bodyPr/>
          <a:lstStyle/>
          <a:p>
            <a:r>
              <a:rPr lang="en-GB" sz="4267" dirty="0">
                <a:latin typeface="Roboto Medium" panose="02000000000000000000" pitchFamily="2" charset="0"/>
              </a:rPr>
              <a:t>Visualisation of Multi Variable Data</a:t>
            </a:r>
            <a:endParaRPr lang="en-SG" sz="4267" dirty="0">
              <a:latin typeface="Roboto Medium" panose="02000000000000000000" pitchFamily="2" charset="0"/>
            </a:endParaRPr>
          </a:p>
        </p:txBody>
      </p:sp>
      <p:sp>
        <p:nvSpPr>
          <p:cNvPr id="3" name="Content Placeholder 2">
            <a:extLst>
              <a:ext uri="{FF2B5EF4-FFF2-40B4-BE49-F238E27FC236}">
                <a16:creationId xmlns:a16="http://schemas.microsoft.com/office/drawing/2014/main" id="{6D8D2AE9-E1E9-490E-85FD-6ED6DFF4C80B}"/>
              </a:ext>
            </a:extLst>
          </p:cNvPr>
          <p:cNvSpPr>
            <a:spLocks noGrp="1"/>
          </p:cNvSpPr>
          <p:nvPr>
            <p:ph idx="10"/>
          </p:nvPr>
        </p:nvSpPr>
        <p:spPr/>
        <p:txBody>
          <a:bodyPr/>
          <a:lstStyle/>
          <a:p>
            <a:r>
              <a:rPr lang="en-US" dirty="0"/>
              <a:t>Correlation vs Causation – An (absurd) example</a:t>
            </a:r>
            <a:endParaRPr lang="en-SG" dirty="0"/>
          </a:p>
        </p:txBody>
      </p:sp>
      <p:sp>
        <p:nvSpPr>
          <p:cNvPr id="6" name="Rectangle 5">
            <a:extLst>
              <a:ext uri="{FF2B5EF4-FFF2-40B4-BE49-F238E27FC236}">
                <a16:creationId xmlns:a16="http://schemas.microsoft.com/office/drawing/2014/main" id="{11952117-E8EC-4A0F-BD35-568CA133813E}"/>
              </a:ext>
            </a:extLst>
          </p:cNvPr>
          <p:cNvSpPr/>
          <p:nvPr/>
        </p:nvSpPr>
        <p:spPr>
          <a:xfrm>
            <a:off x="1599513" y="5260823"/>
            <a:ext cx="10054347" cy="127967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just"/>
            <a:r>
              <a:rPr lang="en-US" sz="1600" dirty="0">
                <a:solidFill>
                  <a:srgbClr val="6600FF"/>
                </a:solidFill>
              </a:rPr>
              <a:t>Correlation is in the range of +/- 1, the larger the absolute number, the stronger the relationship between the 2 variables. </a:t>
            </a:r>
          </a:p>
          <a:p>
            <a:pPr algn="just"/>
            <a:endParaRPr lang="en-US" sz="1600" dirty="0">
              <a:solidFill>
                <a:srgbClr val="6600FF"/>
              </a:solidFill>
            </a:endParaRPr>
          </a:p>
          <a:p>
            <a:pPr algn="just"/>
            <a:r>
              <a:rPr lang="en-US" sz="1600" dirty="0">
                <a:solidFill>
                  <a:srgbClr val="6600FF"/>
                </a:solidFill>
              </a:rPr>
              <a:t>In the above example, I would say there is a (fairly) strong correlation between Big Foot Sightings and Netflix growth in the US. But would it be logical if I said big foot sightings cause the growth in US Netflix users?</a:t>
            </a:r>
          </a:p>
        </p:txBody>
      </p:sp>
      <p:pic>
        <p:nvPicPr>
          <p:cNvPr id="8" name="Picture 7">
            <a:extLst>
              <a:ext uri="{FF2B5EF4-FFF2-40B4-BE49-F238E27FC236}">
                <a16:creationId xmlns:a16="http://schemas.microsoft.com/office/drawing/2014/main" id="{9627D695-39CA-40C7-A82E-D9206EE2F0CB}"/>
              </a:ext>
            </a:extLst>
          </p:cNvPr>
          <p:cNvPicPr>
            <a:picLocks noChangeAspect="1"/>
          </p:cNvPicPr>
          <p:nvPr/>
        </p:nvPicPr>
        <p:blipFill>
          <a:blip r:embed="rId2"/>
          <a:stretch>
            <a:fillRect/>
          </a:stretch>
        </p:blipFill>
        <p:spPr>
          <a:xfrm>
            <a:off x="538140" y="2260746"/>
            <a:ext cx="11115720" cy="2892917"/>
          </a:xfrm>
          <a:prstGeom prst="rect">
            <a:avLst/>
          </a:prstGeom>
        </p:spPr>
      </p:pic>
    </p:spTree>
    <p:extLst>
      <p:ext uri="{BB962C8B-B14F-4D97-AF65-F5344CB8AC3E}">
        <p14:creationId xmlns:p14="http://schemas.microsoft.com/office/powerpoint/2010/main" val="42430079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Multi Variable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multi variable data</a:t>
            </a:r>
          </a:p>
        </p:txBody>
      </p:sp>
      <p:sp>
        <p:nvSpPr>
          <p:cNvPr id="4" name="Content Placeholder 3"/>
          <p:cNvSpPr>
            <a:spLocks noGrp="1"/>
          </p:cNvSpPr>
          <p:nvPr>
            <p:ph idx="1"/>
          </p:nvPr>
        </p:nvSpPr>
        <p:spPr/>
        <p:txBody>
          <a:bodyPr>
            <a:noAutofit/>
          </a:bodyPr>
          <a:lstStyle/>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Scatterplot</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Circle View</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Side-by-Side Circle Plots</a:t>
            </a:r>
          </a:p>
        </p:txBody>
      </p:sp>
    </p:spTree>
    <p:extLst>
      <p:ext uri="{BB962C8B-B14F-4D97-AF65-F5344CB8AC3E}">
        <p14:creationId xmlns:p14="http://schemas.microsoft.com/office/powerpoint/2010/main" val="12242946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Multi Variable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multi variable data — scatterplot</a:t>
            </a:r>
          </a:p>
        </p:txBody>
      </p:sp>
      <p:sp>
        <p:nvSpPr>
          <p:cNvPr id="5" name="Rectangle 4">
            <a:extLst>
              <a:ext uri="{FF2B5EF4-FFF2-40B4-BE49-F238E27FC236}">
                <a16:creationId xmlns:a16="http://schemas.microsoft.com/office/drawing/2014/main" id="{AB21F4E0-935E-1246-9EF2-66E2F4BC345F}"/>
              </a:ext>
            </a:extLst>
          </p:cNvPr>
          <p:cNvSpPr/>
          <p:nvPr/>
        </p:nvSpPr>
        <p:spPr>
          <a:xfrm>
            <a:off x="3590919" y="5925141"/>
            <a:ext cx="8494643" cy="338554"/>
          </a:xfrm>
          <a:prstGeom prst="rect">
            <a:avLst/>
          </a:prstGeom>
        </p:spPr>
        <p:txBody>
          <a:bodyPr wrap="square">
            <a:spAutoFit/>
          </a:bodyPr>
          <a:lstStyle/>
          <a:p>
            <a:pPr algn="ctr"/>
            <a:r>
              <a:rPr lang="en-US" sz="1600" dirty="0">
                <a:latin typeface="Roboto" panose="02000000000000000000" pitchFamily="2" charset="0"/>
                <a:ea typeface="Roboto" panose="02000000000000000000" pitchFamily="2" charset="0"/>
                <a:hlinkClick r:id="rId3"/>
              </a:rPr>
              <a:t>https://help.tableau.com/current/pro/desktop/en-us/buildexamples_scatter.htm</a:t>
            </a:r>
            <a:r>
              <a:rPr lang="en-US" sz="1600" dirty="0">
                <a:latin typeface="Roboto" panose="02000000000000000000" pitchFamily="2" charset="0"/>
                <a:ea typeface="Roboto" panose="02000000000000000000" pitchFamily="2" charset="0"/>
              </a:rPr>
              <a:t> </a:t>
            </a:r>
          </a:p>
        </p:txBody>
      </p:sp>
      <p:pic>
        <p:nvPicPr>
          <p:cNvPr id="8" name="Picture 7">
            <a:extLst>
              <a:ext uri="{FF2B5EF4-FFF2-40B4-BE49-F238E27FC236}">
                <a16:creationId xmlns:a16="http://schemas.microsoft.com/office/drawing/2014/main" id="{3CDC7318-046D-4F0F-A936-BB881E882177}"/>
              </a:ext>
            </a:extLst>
          </p:cNvPr>
          <p:cNvPicPr>
            <a:picLocks noChangeAspect="1"/>
          </p:cNvPicPr>
          <p:nvPr/>
        </p:nvPicPr>
        <p:blipFill>
          <a:blip r:embed="rId4"/>
          <a:stretch>
            <a:fillRect/>
          </a:stretch>
        </p:blipFill>
        <p:spPr>
          <a:xfrm>
            <a:off x="6722201" y="2110143"/>
            <a:ext cx="4720123" cy="3592372"/>
          </a:xfrm>
          <a:prstGeom prst="rect">
            <a:avLst/>
          </a:prstGeom>
          <a:ln>
            <a:solidFill>
              <a:schemeClr val="accent1"/>
            </a:solidFill>
          </a:ln>
        </p:spPr>
      </p:pic>
      <p:sp>
        <p:nvSpPr>
          <p:cNvPr id="6" name="Rectangle 5">
            <a:extLst>
              <a:ext uri="{FF2B5EF4-FFF2-40B4-BE49-F238E27FC236}">
                <a16:creationId xmlns:a16="http://schemas.microsoft.com/office/drawing/2014/main" id="{AB3AD8CE-8FD3-440B-958A-94C4CEA06B0C}"/>
              </a:ext>
            </a:extLst>
          </p:cNvPr>
          <p:cNvSpPr/>
          <p:nvPr/>
        </p:nvSpPr>
        <p:spPr>
          <a:xfrm>
            <a:off x="318067" y="2147641"/>
            <a:ext cx="5749051" cy="383177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228594" indent="-228594">
              <a:buFont typeface="Arial" panose="020B0604020202020204" pitchFamily="34" charset="0"/>
              <a:buChar char="•"/>
            </a:pPr>
            <a:r>
              <a:rPr lang="en-US" sz="1467" dirty="0">
                <a:solidFill>
                  <a:srgbClr val="6600FF"/>
                </a:solidFill>
              </a:rPr>
              <a:t>Uses Cartesian coordinates to display values for typically two variables for a set of data. </a:t>
            </a:r>
          </a:p>
          <a:p>
            <a:pPr marL="228594" indent="-228594">
              <a:buFont typeface="Arial" panose="020B0604020202020204" pitchFamily="34" charset="0"/>
              <a:buChar char="•"/>
            </a:pPr>
            <a:r>
              <a:rPr lang="en-US" sz="1467" dirty="0">
                <a:solidFill>
                  <a:srgbClr val="6600FF"/>
                </a:solidFill>
              </a:rPr>
              <a:t>Dots not only report the values of individual data points, but also patterns when data are taken together i.e., how closely points are clustered together. Also useful to identify gaps in data.</a:t>
            </a:r>
          </a:p>
          <a:p>
            <a:pPr marL="228594" indent="-228594">
              <a:buFont typeface="Arial" panose="020B0604020202020204" pitchFamily="34" charset="0"/>
              <a:buChar char="•"/>
            </a:pPr>
            <a:r>
              <a:rPr lang="en-US" sz="1467" dirty="0">
                <a:solidFill>
                  <a:srgbClr val="6600FF"/>
                </a:solidFill>
              </a:rPr>
              <a:t>Identification of correlational relationships are common with scatter plots. Variable on horizontal axis denoted an independent variable, and the variable on the vertical axis the dependent variable. Relationships between variables can be described in many ways: positive or negative, strong or weak, linear or nonlinear.</a:t>
            </a:r>
          </a:p>
          <a:p>
            <a:endParaRPr lang="en-US" sz="1467" dirty="0">
              <a:solidFill>
                <a:srgbClr val="6600FF"/>
              </a:solidFill>
            </a:endParaRPr>
          </a:p>
          <a:p>
            <a:r>
              <a:rPr lang="en-US" sz="1467" dirty="0">
                <a:solidFill>
                  <a:srgbClr val="6600FF"/>
                </a:solidFill>
                <a:hlinkClick r:id="rId5">
                  <a:extLst>
                    <a:ext uri="{A12FA001-AC4F-418D-AE19-62706E023703}">
                      <ahyp:hlinkClr xmlns:ahyp="http://schemas.microsoft.com/office/drawing/2018/hyperlinkcolor" val="tx"/>
                    </a:ext>
                  </a:extLst>
                </a:hlinkClick>
              </a:rPr>
              <a:t>Overplotting</a:t>
            </a:r>
          </a:p>
          <a:p>
            <a:r>
              <a:rPr lang="en-US" sz="1467" dirty="0">
                <a:solidFill>
                  <a:srgbClr val="6600FF"/>
                </a:solidFill>
              </a:rPr>
              <a:t>Can be difficult to tell how densely-packed data points are when many of them are in a small area. </a:t>
            </a:r>
          </a:p>
          <a:p>
            <a:pPr marL="228594" indent="-228594">
              <a:buFontTx/>
              <a:buChar char="-"/>
            </a:pPr>
            <a:r>
              <a:rPr lang="en-US" sz="1467" dirty="0">
                <a:solidFill>
                  <a:srgbClr val="6600FF"/>
                </a:solidFill>
              </a:rPr>
              <a:t>Subset/Averaging </a:t>
            </a:r>
          </a:p>
          <a:p>
            <a:pPr marL="228594" indent="-228594">
              <a:buFontTx/>
              <a:buChar char="-"/>
            </a:pPr>
            <a:r>
              <a:rPr lang="en-US" sz="1467" dirty="0">
                <a:solidFill>
                  <a:srgbClr val="6600FF"/>
                </a:solidFill>
              </a:rPr>
              <a:t>Optics - Adding transparency or reducing point size</a:t>
            </a:r>
            <a:endParaRPr lang="en-SG" sz="1600" dirty="0">
              <a:solidFill>
                <a:srgbClr val="6600FF"/>
              </a:solidFill>
            </a:endParaRPr>
          </a:p>
        </p:txBody>
      </p:sp>
    </p:spTree>
    <p:extLst>
      <p:ext uri="{BB962C8B-B14F-4D97-AF65-F5344CB8AC3E}">
        <p14:creationId xmlns:p14="http://schemas.microsoft.com/office/powerpoint/2010/main" val="36269983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Multi Variable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multi variable data — circle view</a:t>
            </a:r>
          </a:p>
        </p:txBody>
      </p:sp>
      <p:pic>
        <p:nvPicPr>
          <p:cNvPr id="7" name="Picture 6">
            <a:extLst>
              <a:ext uri="{FF2B5EF4-FFF2-40B4-BE49-F238E27FC236}">
                <a16:creationId xmlns:a16="http://schemas.microsoft.com/office/drawing/2014/main" id="{DE815ABB-6B87-4E82-8448-0333F927F0F0}"/>
              </a:ext>
            </a:extLst>
          </p:cNvPr>
          <p:cNvPicPr>
            <a:picLocks noChangeAspect="1"/>
          </p:cNvPicPr>
          <p:nvPr/>
        </p:nvPicPr>
        <p:blipFill>
          <a:blip r:embed="rId2"/>
          <a:stretch>
            <a:fillRect/>
          </a:stretch>
        </p:blipFill>
        <p:spPr>
          <a:xfrm>
            <a:off x="3001108" y="2253342"/>
            <a:ext cx="4266445" cy="3928655"/>
          </a:xfrm>
          <a:prstGeom prst="rect">
            <a:avLst/>
          </a:prstGeom>
        </p:spPr>
      </p:pic>
      <p:sp>
        <p:nvSpPr>
          <p:cNvPr id="6" name="Rectangle 5">
            <a:extLst>
              <a:ext uri="{FF2B5EF4-FFF2-40B4-BE49-F238E27FC236}">
                <a16:creationId xmlns:a16="http://schemas.microsoft.com/office/drawing/2014/main" id="{B0CA8D46-2E7B-426E-AFF5-190D8AD0EE59}"/>
              </a:ext>
            </a:extLst>
          </p:cNvPr>
          <p:cNvSpPr/>
          <p:nvPr/>
        </p:nvSpPr>
        <p:spPr>
          <a:xfrm>
            <a:off x="5134331" y="6253006"/>
            <a:ext cx="6096000" cy="297454"/>
          </a:xfrm>
          <a:prstGeom prst="rect">
            <a:avLst/>
          </a:prstGeom>
        </p:spPr>
        <p:txBody>
          <a:bodyPr>
            <a:spAutoFit/>
          </a:bodyPr>
          <a:lstStyle/>
          <a:p>
            <a:r>
              <a:rPr lang="en-SG" sz="1333" i="1" dirty="0">
                <a:latin typeface="Roboto Light" panose="02000000000000000000"/>
                <a:hlinkClick r:id="rId3"/>
              </a:rPr>
              <a:t>https://www.interworks.com/sites/default/files/blog/TECTCircle2.jpg</a:t>
            </a:r>
            <a:r>
              <a:rPr lang="en-SG" sz="1333" i="1" dirty="0">
                <a:latin typeface="Roboto Light" panose="02000000000000000000"/>
              </a:rPr>
              <a:t> </a:t>
            </a:r>
            <a:endParaRPr lang="en-US" sz="1333" dirty="0">
              <a:latin typeface="Roboto Light" panose="02000000000000000000"/>
            </a:endParaRPr>
          </a:p>
        </p:txBody>
      </p:sp>
    </p:spTree>
    <p:extLst>
      <p:ext uri="{BB962C8B-B14F-4D97-AF65-F5344CB8AC3E}">
        <p14:creationId xmlns:p14="http://schemas.microsoft.com/office/powerpoint/2010/main" val="25713004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Multi Variable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multi variable data — side-by-side circle plot</a:t>
            </a:r>
          </a:p>
        </p:txBody>
      </p:sp>
      <p:pic>
        <p:nvPicPr>
          <p:cNvPr id="8" name="Picture 7">
            <a:extLst>
              <a:ext uri="{FF2B5EF4-FFF2-40B4-BE49-F238E27FC236}">
                <a16:creationId xmlns:a16="http://schemas.microsoft.com/office/drawing/2014/main" id="{928BA2AC-74A5-4C47-9BE3-3908C5B2414C}"/>
              </a:ext>
            </a:extLst>
          </p:cNvPr>
          <p:cNvPicPr>
            <a:picLocks noChangeAspect="1"/>
          </p:cNvPicPr>
          <p:nvPr/>
        </p:nvPicPr>
        <p:blipFill>
          <a:blip r:embed="rId2"/>
          <a:stretch>
            <a:fillRect/>
          </a:stretch>
        </p:blipFill>
        <p:spPr>
          <a:xfrm>
            <a:off x="2707624" y="2358849"/>
            <a:ext cx="4267200" cy="4282305"/>
          </a:xfrm>
          <a:prstGeom prst="rect">
            <a:avLst/>
          </a:prstGeom>
        </p:spPr>
      </p:pic>
      <p:sp>
        <p:nvSpPr>
          <p:cNvPr id="6" name="Rectangle 5">
            <a:extLst>
              <a:ext uri="{FF2B5EF4-FFF2-40B4-BE49-F238E27FC236}">
                <a16:creationId xmlns:a16="http://schemas.microsoft.com/office/drawing/2014/main" id="{C2D7A5A5-96E2-402F-8B1C-CE994980F8D8}"/>
              </a:ext>
            </a:extLst>
          </p:cNvPr>
          <p:cNvSpPr/>
          <p:nvPr/>
        </p:nvSpPr>
        <p:spPr>
          <a:xfrm>
            <a:off x="7483298" y="5883673"/>
            <a:ext cx="4002157" cy="707694"/>
          </a:xfrm>
          <a:prstGeom prst="rect">
            <a:avLst/>
          </a:prstGeom>
        </p:spPr>
        <p:txBody>
          <a:bodyPr wrap="square">
            <a:spAutoFit/>
          </a:bodyPr>
          <a:lstStyle/>
          <a:p>
            <a:r>
              <a:rPr lang="en-SG" sz="1333" i="1" dirty="0">
                <a:latin typeface="Roboto Light" panose="02000000000000000000"/>
                <a:hlinkClick r:id="rId3"/>
              </a:rPr>
              <a:t>http://www.theinformationlab.co.uk/wp-content/uploads/2015/03/Side-by-side-Circle-view2.png</a:t>
            </a:r>
            <a:r>
              <a:rPr lang="en-SG" sz="1333" i="1" dirty="0">
                <a:latin typeface="Roboto Light" panose="02000000000000000000"/>
              </a:rPr>
              <a:t> </a:t>
            </a:r>
            <a:endParaRPr lang="en-US" sz="1333" dirty="0">
              <a:latin typeface="Roboto Light" panose="02000000000000000000"/>
            </a:endParaRPr>
          </a:p>
        </p:txBody>
      </p:sp>
    </p:spTree>
    <p:extLst>
      <p:ext uri="{BB962C8B-B14F-4D97-AF65-F5344CB8AC3E}">
        <p14:creationId xmlns:p14="http://schemas.microsoft.com/office/powerpoint/2010/main" val="1892213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Categorical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categorical data — pie chart</a:t>
            </a:r>
          </a:p>
        </p:txBody>
      </p:sp>
      <p:sp>
        <p:nvSpPr>
          <p:cNvPr id="5" name="Rectangle 4">
            <a:extLst>
              <a:ext uri="{FF2B5EF4-FFF2-40B4-BE49-F238E27FC236}">
                <a16:creationId xmlns:a16="http://schemas.microsoft.com/office/drawing/2014/main" id="{60593F36-5B7E-0E48-8D3D-4EE9FBB109DE}"/>
              </a:ext>
            </a:extLst>
          </p:cNvPr>
          <p:cNvSpPr/>
          <p:nvPr/>
        </p:nvSpPr>
        <p:spPr>
          <a:xfrm>
            <a:off x="3634279" y="6253006"/>
            <a:ext cx="8494643" cy="338554"/>
          </a:xfrm>
          <a:prstGeom prst="rect">
            <a:avLst/>
          </a:prstGeom>
        </p:spPr>
        <p:txBody>
          <a:bodyPr wrap="square">
            <a:spAutoFit/>
          </a:bodyPr>
          <a:lstStyle/>
          <a:p>
            <a:pPr algn="ctr"/>
            <a:r>
              <a:rPr lang="en-US" sz="1600" dirty="0">
                <a:latin typeface="Roboto" panose="02000000000000000000" pitchFamily="2" charset="0"/>
                <a:ea typeface="Roboto" panose="02000000000000000000" pitchFamily="2" charset="0"/>
                <a:hlinkClick r:id="rId3"/>
              </a:rPr>
              <a:t>https://help.tableau.com/current/pro/desktop/en-us/buildexamples_pie.htm</a:t>
            </a:r>
            <a:r>
              <a:rPr lang="en-US" sz="1600" dirty="0">
                <a:latin typeface="Roboto" panose="02000000000000000000" pitchFamily="2" charset="0"/>
                <a:ea typeface="Roboto" panose="02000000000000000000" pitchFamily="2" charset="0"/>
              </a:rPr>
              <a:t> </a:t>
            </a:r>
          </a:p>
        </p:txBody>
      </p:sp>
      <p:pic>
        <p:nvPicPr>
          <p:cNvPr id="7" name="Picture 6">
            <a:extLst>
              <a:ext uri="{FF2B5EF4-FFF2-40B4-BE49-F238E27FC236}">
                <a16:creationId xmlns:a16="http://schemas.microsoft.com/office/drawing/2014/main" id="{EB5B7646-B1C2-4FC6-96D5-F9C5274079BA}"/>
              </a:ext>
            </a:extLst>
          </p:cNvPr>
          <p:cNvPicPr>
            <a:picLocks noChangeAspect="1"/>
          </p:cNvPicPr>
          <p:nvPr/>
        </p:nvPicPr>
        <p:blipFill>
          <a:blip r:embed="rId4"/>
          <a:stretch>
            <a:fillRect/>
          </a:stretch>
        </p:blipFill>
        <p:spPr>
          <a:xfrm>
            <a:off x="4219829" y="2062005"/>
            <a:ext cx="7683500" cy="4191000"/>
          </a:xfrm>
          <a:prstGeom prst="rect">
            <a:avLst/>
          </a:prstGeom>
        </p:spPr>
      </p:pic>
      <p:sp>
        <p:nvSpPr>
          <p:cNvPr id="6" name="Rectangle 5">
            <a:extLst>
              <a:ext uri="{FF2B5EF4-FFF2-40B4-BE49-F238E27FC236}">
                <a16:creationId xmlns:a16="http://schemas.microsoft.com/office/drawing/2014/main" id="{7DFDEE41-549F-4DE5-9FCD-C789AABCBA01}"/>
              </a:ext>
            </a:extLst>
          </p:cNvPr>
          <p:cNvSpPr/>
          <p:nvPr/>
        </p:nvSpPr>
        <p:spPr>
          <a:xfrm>
            <a:off x="346951" y="2876242"/>
            <a:ext cx="3939100" cy="282627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just"/>
            <a:r>
              <a:rPr lang="en-US" sz="1867" dirty="0">
                <a:solidFill>
                  <a:srgbClr val="6600FF"/>
                </a:solidFill>
              </a:rPr>
              <a:t>Pie Chart should be used to get a general sense of magnitude, but not for precise comparisons.</a:t>
            </a:r>
          </a:p>
          <a:p>
            <a:pPr algn="just"/>
            <a:endParaRPr lang="en-US" sz="1867" dirty="0">
              <a:solidFill>
                <a:srgbClr val="6600FF"/>
              </a:solidFill>
            </a:endParaRPr>
          </a:p>
          <a:p>
            <a:pPr algn="just"/>
            <a:r>
              <a:rPr lang="en-US" sz="1867" dirty="0">
                <a:solidFill>
                  <a:srgbClr val="6600FF"/>
                </a:solidFill>
              </a:rPr>
              <a:t>A pie chart is limited by its area meaning that if you have many categories, you have many slivers and its hard to compare. </a:t>
            </a:r>
          </a:p>
        </p:txBody>
      </p:sp>
    </p:spTree>
    <p:extLst>
      <p:ext uri="{BB962C8B-B14F-4D97-AF65-F5344CB8AC3E}">
        <p14:creationId xmlns:p14="http://schemas.microsoft.com/office/powerpoint/2010/main" val="20599023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662309"/>
            <a:ext cx="10855187" cy="2119644"/>
          </a:xfrm>
        </p:spPr>
        <p:txBody>
          <a:bodyPr anchor="b"/>
          <a:lstStyle/>
          <a:p>
            <a:r>
              <a:rPr lang="en-GB" sz="5867" dirty="0">
                <a:latin typeface="Roboto Medium" panose="02000000000000000000" pitchFamily="2" charset="0"/>
                <a:ea typeface="Roboto Medium" panose="02000000000000000000" pitchFamily="2" charset="0"/>
              </a:rPr>
              <a:t>Part 5c - Visualisation of</a:t>
            </a:r>
            <a:br>
              <a:rPr lang="en-GB" sz="5867" dirty="0">
                <a:latin typeface="Roboto Medium" panose="02000000000000000000" pitchFamily="2" charset="0"/>
                <a:ea typeface="Roboto Medium" panose="02000000000000000000" pitchFamily="2" charset="0"/>
              </a:rPr>
            </a:br>
            <a:r>
              <a:rPr lang="en-GB" sz="5867" dirty="0">
                <a:latin typeface="Roboto Medium" panose="02000000000000000000" pitchFamily="2" charset="0"/>
                <a:ea typeface="Roboto Medium" panose="02000000000000000000" pitchFamily="2" charset="0"/>
              </a:rPr>
              <a:t>Data Distributions</a:t>
            </a:r>
            <a:endParaRPr lang="en-US" sz="5867"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337504" y="3781953"/>
            <a:ext cx="8534400" cy="1245579"/>
          </a:xfrm>
        </p:spPr>
        <p:txBody>
          <a:bodyPr anchor="b"/>
          <a:lstStyle/>
          <a:p>
            <a:r>
              <a:rPr lang="en-US" dirty="0"/>
              <a:t>(15 min break)</a:t>
            </a:r>
          </a:p>
        </p:txBody>
      </p:sp>
    </p:spTree>
    <p:extLst>
      <p:ext uri="{BB962C8B-B14F-4D97-AF65-F5344CB8AC3E}">
        <p14:creationId xmlns:p14="http://schemas.microsoft.com/office/powerpoint/2010/main" val="27742353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Data Distributions</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Best practices for visualising data distributions</a:t>
            </a:r>
          </a:p>
        </p:txBody>
      </p:sp>
      <p:sp>
        <p:nvSpPr>
          <p:cNvPr id="4" name="Content Placeholder 3"/>
          <p:cNvSpPr>
            <a:spLocks noGrp="1"/>
          </p:cNvSpPr>
          <p:nvPr>
            <p:ph idx="1"/>
          </p:nvPr>
        </p:nvSpPr>
        <p:spPr/>
        <p:txBody>
          <a:bodyPr>
            <a:noAutofit/>
          </a:bodyPr>
          <a:lstStyle/>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We can visualise the distribution of data at different granularities with bullet charts, bubble charts, and histograms</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For single-variable distributions, using a histogram will enable us to see where the data is clustered and any outliers, by keeping track of where the outliers sit on the vertical axis</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For multi-variable distributions, sometimes values come as pairs, so it makes more sense to visualise both values at the same time</a:t>
            </a:r>
          </a:p>
        </p:txBody>
      </p:sp>
    </p:spTree>
    <p:extLst>
      <p:ext uri="{BB962C8B-B14F-4D97-AF65-F5344CB8AC3E}">
        <p14:creationId xmlns:p14="http://schemas.microsoft.com/office/powerpoint/2010/main" val="14523492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Data Distributions</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data distributions</a:t>
            </a:r>
          </a:p>
        </p:txBody>
      </p:sp>
      <p:sp>
        <p:nvSpPr>
          <p:cNvPr id="4" name="Content Placeholder 3"/>
          <p:cNvSpPr>
            <a:spLocks noGrp="1"/>
          </p:cNvSpPr>
          <p:nvPr>
            <p:ph idx="1"/>
          </p:nvPr>
        </p:nvSpPr>
        <p:spPr/>
        <p:txBody>
          <a:bodyPr>
            <a:noAutofit/>
          </a:bodyPr>
          <a:lstStyle/>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Bullet Chart</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Bubble Chart</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Histogram</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Box Plot</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Pareto Chart</a:t>
            </a:r>
          </a:p>
        </p:txBody>
      </p:sp>
    </p:spTree>
    <p:extLst>
      <p:ext uri="{BB962C8B-B14F-4D97-AF65-F5344CB8AC3E}">
        <p14:creationId xmlns:p14="http://schemas.microsoft.com/office/powerpoint/2010/main" val="1525087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Data Distributions</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data distributions — bullet chart</a:t>
            </a:r>
          </a:p>
        </p:txBody>
      </p:sp>
      <p:sp>
        <p:nvSpPr>
          <p:cNvPr id="5" name="Rectangle 4">
            <a:extLst>
              <a:ext uri="{FF2B5EF4-FFF2-40B4-BE49-F238E27FC236}">
                <a16:creationId xmlns:a16="http://schemas.microsoft.com/office/drawing/2014/main" id="{642F9D2A-76F5-2C41-ADC5-83B40CE3B8FE}"/>
              </a:ext>
            </a:extLst>
          </p:cNvPr>
          <p:cNvSpPr/>
          <p:nvPr/>
        </p:nvSpPr>
        <p:spPr>
          <a:xfrm>
            <a:off x="4025821" y="5876185"/>
            <a:ext cx="8494643" cy="338554"/>
          </a:xfrm>
          <a:prstGeom prst="rect">
            <a:avLst/>
          </a:prstGeom>
        </p:spPr>
        <p:txBody>
          <a:bodyPr wrap="square">
            <a:spAutoFit/>
          </a:bodyPr>
          <a:lstStyle/>
          <a:p>
            <a:pPr algn="ctr"/>
            <a:r>
              <a:rPr lang="en-US" sz="1600" dirty="0">
                <a:latin typeface="Roboto" panose="02000000000000000000" pitchFamily="2" charset="0"/>
                <a:ea typeface="Roboto" panose="02000000000000000000" pitchFamily="2" charset="0"/>
                <a:hlinkClick r:id="rId3"/>
              </a:rPr>
              <a:t>https://help.tableau.com/current/pro/desktop/en-us/qs_bullet_graphs.htm</a:t>
            </a:r>
            <a:r>
              <a:rPr lang="en-US" sz="1600" dirty="0">
                <a:latin typeface="Roboto" panose="02000000000000000000" pitchFamily="2" charset="0"/>
                <a:ea typeface="Roboto" panose="02000000000000000000" pitchFamily="2" charset="0"/>
              </a:rPr>
              <a:t> </a:t>
            </a:r>
          </a:p>
        </p:txBody>
      </p:sp>
      <p:pic>
        <p:nvPicPr>
          <p:cNvPr id="8" name="Picture 7">
            <a:extLst>
              <a:ext uri="{FF2B5EF4-FFF2-40B4-BE49-F238E27FC236}">
                <a16:creationId xmlns:a16="http://schemas.microsoft.com/office/drawing/2014/main" id="{EFABA1A7-6B1E-4B28-95AE-8963C714DFD9}"/>
              </a:ext>
            </a:extLst>
          </p:cNvPr>
          <p:cNvPicPr>
            <a:picLocks noChangeAspect="1"/>
          </p:cNvPicPr>
          <p:nvPr/>
        </p:nvPicPr>
        <p:blipFill>
          <a:blip r:embed="rId4"/>
          <a:stretch>
            <a:fillRect/>
          </a:stretch>
        </p:blipFill>
        <p:spPr>
          <a:xfrm>
            <a:off x="3309522" y="2281163"/>
            <a:ext cx="8318500" cy="3060700"/>
          </a:xfrm>
          <a:prstGeom prst="rect">
            <a:avLst/>
          </a:prstGeom>
          <a:ln>
            <a:solidFill>
              <a:schemeClr val="accent1"/>
            </a:solidFill>
          </a:ln>
        </p:spPr>
      </p:pic>
      <p:sp>
        <p:nvSpPr>
          <p:cNvPr id="6" name="Rectangle 5">
            <a:extLst>
              <a:ext uri="{FF2B5EF4-FFF2-40B4-BE49-F238E27FC236}">
                <a16:creationId xmlns:a16="http://schemas.microsoft.com/office/drawing/2014/main" id="{DC710B8D-C0F8-4AF0-92A2-22733D1D5767}"/>
              </a:ext>
            </a:extLst>
          </p:cNvPr>
          <p:cNvSpPr/>
          <p:nvPr/>
        </p:nvSpPr>
        <p:spPr>
          <a:xfrm>
            <a:off x="230983" y="2400271"/>
            <a:ext cx="2787989" cy="109785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r>
              <a:rPr lang="en-US" sz="1600" dirty="0">
                <a:solidFill>
                  <a:srgbClr val="6600FF"/>
                </a:solidFill>
              </a:rPr>
              <a:t>Reference line and reference distributions</a:t>
            </a:r>
            <a:endParaRPr lang="en-SG" sz="1867" dirty="0">
              <a:solidFill>
                <a:srgbClr val="6600FF"/>
              </a:solidFill>
            </a:endParaRPr>
          </a:p>
        </p:txBody>
      </p:sp>
    </p:spTree>
    <p:extLst>
      <p:ext uri="{BB962C8B-B14F-4D97-AF65-F5344CB8AC3E}">
        <p14:creationId xmlns:p14="http://schemas.microsoft.com/office/powerpoint/2010/main" val="33957399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Data Distributions</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data distributions — bubble chart</a:t>
            </a:r>
          </a:p>
        </p:txBody>
      </p:sp>
      <p:sp>
        <p:nvSpPr>
          <p:cNvPr id="5" name="Rectangle 4">
            <a:extLst>
              <a:ext uri="{FF2B5EF4-FFF2-40B4-BE49-F238E27FC236}">
                <a16:creationId xmlns:a16="http://schemas.microsoft.com/office/drawing/2014/main" id="{642F9D2A-76F5-2C41-ADC5-83B40CE3B8FE}"/>
              </a:ext>
            </a:extLst>
          </p:cNvPr>
          <p:cNvSpPr/>
          <p:nvPr/>
        </p:nvSpPr>
        <p:spPr>
          <a:xfrm>
            <a:off x="3270505" y="6143957"/>
            <a:ext cx="8494643" cy="338554"/>
          </a:xfrm>
          <a:prstGeom prst="rect">
            <a:avLst/>
          </a:prstGeom>
        </p:spPr>
        <p:txBody>
          <a:bodyPr wrap="square">
            <a:spAutoFit/>
          </a:bodyPr>
          <a:lstStyle/>
          <a:p>
            <a:pPr algn="ctr"/>
            <a:r>
              <a:rPr lang="en-US" sz="1600" dirty="0">
                <a:latin typeface="Roboto" panose="02000000000000000000" pitchFamily="2" charset="0"/>
                <a:ea typeface="Roboto" panose="02000000000000000000" pitchFamily="2" charset="0"/>
                <a:hlinkClick r:id="rId3"/>
              </a:rPr>
              <a:t>https://help.tableau.com/current/pro/desktop/en-us/buildexamples_bubbles.htm</a:t>
            </a:r>
            <a:r>
              <a:rPr lang="en-US" sz="1600" dirty="0">
                <a:latin typeface="Roboto" panose="02000000000000000000" pitchFamily="2" charset="0"/>
                <a:ea typeface="Roboto" panose="02000000000000000000" pitchFamily="2" charset="0"/>
              </a:rPr>
              <a:t> </a:t>
            </a:r>
          </a:p>
        </p:txBody>
      </p:sp>
      <p:pic>
        <p:nvPicPr>
          <p:cNvPr id="7" name="Picture 6">
            <a:extLst>
              <a:ext uri="{FF2B5EF4-FFF2-40B4-BE49-F238E27FC236}">
                <a16:creationId xmlns:a16="http://schemas.microsoft.com/office/drawing/2014/main" id="{4713D423-ED5E-490C-BFBC-C30CC1242504}"/>
              </a:ext>
            </a:extLst>
          </p:cNvPr>
          <p:cNvPicPr>
            <a:picLocks noChangeAspect="1"/>
          </p:cNvPicPr>
          <p:nvPr/>
        </p:nvPicPr>
        <p:blipFill>
          <a:blip r:embed="rId4"/>
          <a:stretch>
            <a:fillRect/>
          </a:stretch>
        </p:blipFill>
        <p:spPr>
          <a:xfrm>
            <a:off x="6251216" y="2330751"/>
            <a:ext cx="4953995" cy="3697547"/>
          </a:xfrm>
          <a:prstGeom prst="rect">
            <a:avLst/>
          </a:prstGeom>
          <a:ln>
            <a:solidFill>
              <a:schemeClr val="accent1"/>
            </a:solidFill>
          </a:ln>
        </p:spPr>
      </p:pic>
      <p:sp>
        <p:nvSpPr>
          <p:cNvPr id="6" name="Rectangle 5">
            <a:extLst>
              <a:ext uri="{FF2B5EF4-FFF2-40B4-BE49-F238E27FC236}">
                <a16:creationId xmlns:a16="http://schemas.microsoft.com/office/drawing/2014/main" id="{989EB08D-4C1D-4E74-8923-3312A1648DCC}"/>
              </a:ext>
            </a:extLst>
          </p:cNvPr>
          <p:cNvSpPr/>
          <p:nvPr/>
        </p:nvSpPr>
        <p:spPr>
          <a:xfrm>
            <a:off x="230982" y="2400271"/>
            <a:ext cx="5071569" cy="203142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r>
              <a:rPr lang="en-US" sz="1600" dirty="0">
                <a:solidFill>
                  <a:srgbClr val="6600FF"/>
                </a:solidFill>
              </a:rPr>
              <a:t>Use packed bubble charts to display data in a cluster of circles.</a:t>
            </a:r>
          </a:p>
          <a:p>
            <a:endParaRPr lang="en-US" sz="1600" dirty="0">
              <a:solidFill>
                <a:srgbClr val="6600FF"/>
              </a:solidFill>
            </a:endParaRPr>
          </a:p>
          <a:p>
            <a:r>
              <a:rPr lang="en-US" sz="1600" dirty="0">
                <a:solidFill>
                  <a:srgbClr val="6600FF"/>
                </a:solidFill>
              </a:rPr>
              <a:t>Dimensions define the individual bubbles, and measures define the size and color of the individual circles.</a:t>
            </a:r>
          </a:p>
          <a:p>
            <a:endParaRPr lang="en-US" sz="1600" dirty="0">
              <a:solidFill>
                <a:srgbClr val="6600FF"/>
              </a:solidFill>
            </a:endParaRPr>
          </a:p>
          <a:p>
            <a:r>
              <a:rPr lang="en-US" sz="1600" dirty="0">
                <a:solidFill>
                  <a:srgbClr val="6600FF"/>
                </a:solidFill>
              </a:rPr>
              <a:t>Note that its not very useful for precise comparisons</a:t>
            </a:r>
          </a:p>
        </p:txBody>
      </p:sp>
    </p:spTree>
    <p:extLst>
      <p:ext uri="{BB962C8B-B14F-4D97-AF65-F5344CB8AC3E}">
        <p14:creationId xmlns:p14="http://schemas.microsoft.com/office/powerpoint/2010/main" val="24283143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Data Distributions</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data distributions — histogram</a:t>
            </a:r>
          </a:p>
        </p:txBody>
      </p:sp>
      <p:sp>
        <p:nvSpPr>
          <p:cNvPr id="5" name="Rectangle 4">
            <a:extLst>
              <a:ext uri="{FF2B5EF4-FFF2-40B4-BE49-F238E27FC236}">
                <a16:creationId xmlns:a16="http://schemas.microsoft.com/office/drawing/2014/main" id="{642F9D2A-76F5-2C41-ADC5-83B40CE3B8FE}"/>
              </a:ext>
            </a:extLst>
          </p:cNvPr>
          <p:cNvSpPr/>
          <p:nvPr/>
        </p:nvSpPr>
        <p:spPr>
          <a:xfrm>
            <a:off x="1848679" y="6253006"/>
            <a:ext cx="8494643" cy="338554"/>
          </a:xfrm>
          <a:prstGeom prst="rect">
            <a:avLst/>
          </a:prstGeom>
        </p:spPr>
        <p:txBody>
          <a:bodyPr wrap="square">
            <a:spAutoFit/>
          </a:bodyPr>
          <a:lstStyle/>
          <a:p>
            <a:pPr algn="ctr"/>
            <a:r>
              <a:rPr lang="en-US" sz="1600" dirty="0">
                <a:latin typeface="Roboto" panose="02000000000000000000" pitchFamily="2" charset="0"/>
                <a:ea typeface="Roboto" panose="02000000000000000000" pitchFamily="2" charset="0"/>
                <a:hlinkClick r:id="rId3"/>
              </a:rPr>
              <a:t>https://help.tableau.com/current/pro/desktop/en-us/buildexamples_histogram.htm</a:t>
            </a:r>
            <a:r>
              <a:rPr lang="en-US" sz="1600" dirty="0">
                <a:latin typeface="Roboto" panose="02000000000000000000" pitchFamily="2" charset="0"/>
                <a:ea typeface="Roboto" panose="02000000000000000000" pitchFamily="2" charset="0"/>
              </a:rPr>
              <a:t> </a:t>
            </a:r>
          </a:p>
        </p:txBody>
      </p:sp>
      <p:pic>
        <p:nvPicPr>
          <p:cNvPr id="7" name="Picture 6">
            <a:extLst>
              <a:ext uri="{FF2B5EF4-FFF2-40B4-BE49-F238E27FC236}">
                <a16:creationId xmlns:a16="http://schemas.microsoft.com/office/drawing/2014/main" id="{DEA0BAF0-A01C-4183-8244-335D2E2CA55B}"/>
              </a:ext>
            </a:extLst>
          </p:cNvPr>
          <p:cNvPicPr>
            <a:picLocks noChangeAspect="1"/>
          </p:cNvPicPr>
          <p:nvPr/>
        </p:nvPicPr>
        <p:blipFill>
          <a:blip r:embed="rId4"/>
          <a:stretch>
            <a:fillRect/>
          </a:stretch>
        </p:blipFill>
        <p:spPr>
          <a:xfrm>
            <a:off x="6382248" y="1807245"/>
            <a:ext cx="4898003" cy="4445761"/>
          </a:xfrm>
          <a:prstGeom prst="rect">
            <a:avLst/>
          </a:prstGeom>
        </p:spPr>
      </p:pic>
      <p:pic>
        <p:nvPicPr>
          <p:cNvPr id="10" name="Picture 9">
            <a:extLst>
              <a:ext uri="{FF2B5EF4-FFF2-40B4-BE49-F238E27FC236}">
                <a16:creationId xmlns:a16="http://schemas.microsoft.com/office/drawing/2014/main" id="{7BBB7F82-CBE3-4302-9DDF-AE32C1691148}"/>
              </a:ext>
            </a:extLst>
          </p:cNvPr>
          <p:cNvPicPr>
            <a:picLocks noChangeAspect="1"/>
          </p:cNvPicPr>
          <p:nvPr/>
        </p:nvPicPr>
        <p:blipFill>
          <a:blip r:embed="rId5"/>
          <a:stretch>
            <a:fillRect/>
          </a:stretch>
        </p:blipFill>
        <p:spPr>
          <a:xfrm>
            <a:off x="4367918" y="5071978"/>
            <a:ext cx="1633055" cy="956949"/>
          </a:xfrm>
          <a:prstGeom prst="rect">
            <a:avLst/>
          </a:prstGeom>
        </p:spPr>
      </p:pic>
      <p:sp>
        <p:nvSpPr>
          <p:cNvPr id="8" name="Rectangle 7">
            <a:extLst>
              <a:ext uri="{FF2B5EF4-FFF2-40B4-BE49-F238E27FC236}">
                <a16:creationId xmlns:a16="http://schemas.microsoft.com/office/drawing/2014/main" id="{4511ADD0-A9D7-4AF3-9B88-6D89BF17964C}"/>
              </a:ext>
            </a:extLst>
          </p:cNvPr>
          <p:cNvSpPr/>
          <p:nvPr/>
        </p:nvSpPr>
        <p:spPr>
          <a:xfrm>
            <a:off x="230982" y="2400270"/>
            <a:ext cx="5071569" cy="2273329"/>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r>
              <a:rPr lang="en-US" sz="1600" dirty="0">
                <a:solidFill>
                  <a:srgbClr val="6600FF"/>
                </a:solidFill>
              </a:rPr>
              <a:t>Histograms are used to </a:t>
            </a:r>
            <a:r>
              <a:rPr lang="en-US" sz="1600" u="sng" dirty="0">
                <a:solidFill>
                  <a:srgbClr val="6600FF"/>
                </a:solidFill>
              </a:rPr>
              <a:t>show distributions </a:t>
            </a:r>
            <a:r>
              <a:rPr lang="en-US" sz="1600" dirty="0">
                <a:solidFill>
                  <a:srgbClr val="6600FF"/>
                </a:solidFill>
              </a:rPr>
              <a:t>of variables while bar charts are used to compare variables. </a:t>
            </a:r>
          </a:p>
          <a:p>
            <a:endParaRPr lang="en-US" sz="1600" dirty="0">
              <a:solidFill>
                <a:srgbClr val="6600FF"/>
              </a:solidFill>
            </a:endParaRPr>
          </a:p>
          <a:p>
            <a:r>
              <a:rPr lang="en-US" sz="1600" dirty="0">
                <a:solidFill>
                  <a:srgbClr val="6600FF"/>
                </a:solidFill>
              </a:rPr>
              <a:t>Histograms plot quantitative data with ranges of the data grouped into bins or intervals while bar charts plot categorical data.</a:t>
            </a:r>
          </a:p>
        </p:txBody>
      </p:sp>
    </p:spTree>
    <p:extLst>
      <p:ext uri="{BB962C8B-B14F-4D97-AF65-F5344CB8AC3E}">
        <p14:creationId xmlns:p14="http://schemas.microsoft.com/office/powerpoint/2010/main" val="375445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Data Distributions</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data distributions — box plot</a:t>
            </a:r>
          </a:p>
        </p:txBody>
      </p:sp>
      <p:sp>
        <p:nvSpPr>
          <p:cNvPr id="5" name="Rectangle 4">
            <a:extLst>
              <a:ext uri="{FF2B5EF4-FFF2-40B4-BE49-F238E27FC236}">
                <a16:creationId xmlns:a16="http://schemas.microsoft.com/office/drawing/2014/main" id="{642F9D2A-76F5-2C41-ADC5-83B40CE3B8FE}"/>
              </a:ext>
            </a:extLst>
          </p:cNvPr>
          <p:cNvSpPr/>
          <p:nvPr/>
        </p:nvSpPr>
        <p:spPr>
          <a:xfrm>
            <a:off x="1848679" y="6253006"/>
            <a:ext cx="8494643" cy="338554"/>
          </a:xfrm>
          <a:prstGeom prst="rect">
            <a:avLst/>
          </a:prstGeom>
        </p:spPr>
        <p:txBody>
          <a:bodyPr wrap="square">
            <a:spAutoFit/>
          </a:bodyPr>
          <a:lstStyle/>
          <a:p>
            <a:pPr algn="ctr"/>
            <a:r>
              <a:rPr lang="en-US" sz="1600" dirty="0">
                <a:latin typeface="Roboto" panose="02000000000000000000" pitchFamily="2" charset="0"/>
                <a:ea typeface="Roboto" panose="02000000000000000000" pitchFamily="2" charset="0"/>
                <a:hlinkClick r:id="rId3"/>
              </a:rPr>
              <a:t>https://help.tableau.com/current/pro/desktop/en-us/buildexamples_boxplot.htm</a:t>
            </a:r>
            <a:r>
              <a:rPr lang="en-US" sz="1600" dirty="0">
                <a:latin typeface="Roboto" panose="02000000000000000000" pitchFamily="2" charset="0"/>
                <a:ea typeface="Roboto" panose="02000000000000000000" pitchFamily="2" charset="0"/>
              </a:rPr>
              <a:t> </a:t>
            </a:r>
          </a:p>
        </p:txBody>
      </p:sp>
      <p:pic>
        <p:nvPicPr>
          <p:cNvPr id="8" name="Picture 7">
            <a:extLst>
              <a:ext uri="{FF2B5EF4-FFF2-40B4-BE49-F238E27FC236}">
                <a16:creationId xmlns:a16="http://schemas.microsoft.com/office/drawing/2014/main" id="{F1A40C8A-78C4-4A5D-8A63-1C8B68D23806}"/>
              </a:ext>
            </a:extLst>
          </p:cNvPr>
          <p:cNvPicPr>
            <a:picLocks noChangeAspect="1"/>
          </p:cNvPicPr>
          <p:nvPr/>
        </p:nvPicPr>
        <p:blipFill>
          <a:blip r:embed="rId4"/>
          <a:stretch>
            <a:fillRect/>
          </a:stretch>
        </p:blipFill>
        <p:spPr>
          <a:xfrm>
            <a:off x="6224577" y="1844703"/>
            <a:ext cx="2452836" cy="4288348"/>
          </a:xfrm>
          <a:prstGeom prst="rect">
            <a:avLst/>
          </a:prstGeom>
        </p:spPr>
      </p:pic>
    </p:spTree>
    <p:extLst>
      <p:ext uri="{BB962C8B-B14F-4D97-AF65-F5344CB8AC3E}">
        <p14:creationId xmlns:p14="http://schemas.microsoft.com/office/powerpoint/2010/main" val="32727327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Data Distributions</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data distributions — pareto chart</a:t>
            </a:r>
          </a:p>
        </p:txBody>
      </p:sp>
      <p:sp>
        <p:nvSpPr>
          <p:cNvPr id="5" name="Rectangle 4">
            <a:extLst>
              <a:ext uri="{FF2B5EF4-FFF2-40B4-BE49-F238E27FC236}">
                <a16:creationId xmlns:a16="http://schemas.microsoft.com/office/drawing/2014/main" id="{642F9D2A-76F5-2C41-ADC5-83B40CE3B8FE}"/>
              </a:ext>
            </a:extLst>
          </p:cNvPr>
          <p:cNvSpPr/>
          <p:nvPr/>
        </p:nvSpPr>
        <p:spPr>
          <a:xfrm>
            <a:off x="1848679" y="6253006"/>
            <a:ext cx="8494643" cy="338554"/>
          </a:xfrm>
          <a:prstGeom prst="rect">
            <a:avLst/>
          </a:prstGeom>
        </p:spPr>
        <p:txBody>
          <a:bodyPr wrap="square">
            <a:spAutoFit/>
          </a:bodyPr>
          <a:lstStyle/>
          <a:p>
            <a:pPr algn="ctr"/>
            <a:r>
              <a:rPr lang="en-US" sz="1600" dirty="0">
                <a:latin typeface="Roboto" panose="02000000000000000000" pitchFamily="2" charset="0"/>
                <a:ea typeface="Roboto" panose="02000000000000000000" pitchFamily="2" charset="0"/>
                <a:hlinkClick r:id="rId3"/>
              </a:rPr>
              <a:t>https://help.tableau.com/current/pro/desktop/en-us/pareto.htm</a:t>
            </a:r>
            <a:r>
              <a:rPr lang="en-US" sz="1600" dirty="0">
                <a:latin typeface="Roboto" panose="02000000000000000000" pitchFamily="2" charset="0"/>
                <a:ea typeface="Roboto" panose="02000000000000000000" pitchFamily="2" charset="0"/>
              </a:rPr>
              <a:t> </a:t>
            </a:r>
          </a:p>
        </p:txBody>
      </p:sp>
      <p:pic>
        <p:nvPicPr>
          <p:cNvPr id="7" name="Content Placeholder 6" descr="A screenshot of a cell phone&#10;&#10;Description automatically generated">
            <a:extLst>
              <a:ext uri="{FF2B5EF4-FFF2-40B4-BE49-F238E27FC236}">
                <a16:creationId xmlns:a16="http://schemas.microsoft.com/office/drawing/2014/main" id="{020397E3-43A1-A941-952E-91B4F6CBDA3B}"/>
              </a:ext>
            </a:extLst>
          </p:cNvPr>
          <p:cNvPicPr>
            <a:picLocks noGrp="1" noChangeAspect="1"/>
          </p:cNvPicPr>
          <p:nvPr>
            <p:ph idx="1"/>
          </p:nvPr>
        </p:nvPicPr>
        <p:blipFill>
          <a:blip r:embed="rId4"/>
          <a:stretch>
            <a:fillRect/>
          </a:stretch>
        </p:blipFill>
        <p:spPr>
          <a:xfrm>
            <a:off x="4320210" y="2253342"/>
            <a:ext cx="3551581" cy="3863591"/>
          </a:xfr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9452774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662309"/>
            <a:ext cx="10855187" cy="2119644"/>
          </a:xfrm>
        </p:spPr>
        <p:txBody>
          <a:bodyPr anchor="b"/>
          <a:lstStyle/>
          <a:p>
            <a:r>
              <a:rPr lang="en-GB" sz="5867" dirty="0">
                <a:latin typeface="Roboto Medium" panose="02000000000000000000" pitchFamily="2" charset="0"/>
                <a:ea typeface="Roboto Medium" panose="02000000000000000000" pitchFamily="2" charset="0"/>
              </a:rPr>
              <a:t>Part 5d - Forecasting</a:t>
            </a:r>
            <a:endParaRPr lang="en-US" sz="5867"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337504" y="3781953"/>
            <a:ext cx="8534400" cy="1245579"/>
          </a:xfrm>
        </p:spPr>
        <p:txBody>
          <a:bodyPr anchor="b"/>
          <a:lstStyle/>
          <a:p>
            <a:endParaRPr lang="en-US" dirty="0"/>
          </a:p>
        </p:txBody>
      </p:sp>
    </p:spTree>
    <p:extLst>
      <p:ext uri="{BB962C8B-B14F-4D97-AF65-F5344CB8AC3E}">
        <p14:creationId xmlns:p14="http://schemas.microsoft.com/office/powerpoint/2010/main" val="17932576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Forecasting</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The general approach</a:t>
            </a:r>
          </a:p>
        </p:txBody>
      </p:sp>
      <p:sp>
        <p:nvSpPr>
          <p:cNvPr id="4" name="Content Placeholder 3"/>
          <p:cNvSpPr>
            <a:spLocks noGrp="1"/>
          </p:cNvSpPr>
          <p:nvPr>
            <p:ph idx="1"/>
          </p:nvPr>
        </p:nvSpPr>
        <p:spPr/>
        <p:txBody>
          <a:bodyPr>
            <a:noAutofit/>
          </a:bodyPr>
          <a:lstStyle/>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Forecasting is the act of predicting future values based on historical values</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Parameters are variables that allow data visualisation users to alter the content of a formula or change a dimension or measure contained in the view</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Using parameters, data visualisation users can change normally static values into dynamic entities that facilitate ad-hoc analysis without the need to change the design of the data visualisation</a:t>
            </a:r>
          </a:p>
        </p:txBody>
      </p:sp>
    </p:spTree>
    <p:extLst>
      <p:ext uri="{BB962C8B-B14F-4D97-AF65-F5344CB8AC3E}">
        <p14:creationId xmlns:p14="http://schemas.microsoft.com/office/powerpoint/2010/main" val="4103541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Categorical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categorical data — area chart</a:t>
            </a:r>
          </a:p>
        </p:txBody>
      </p:sp>
      <p:sp>
        <p:nvSpPr>
          <p:cNvPr id="5" name="Rectangle 4">
            <a:extLst>
              <a:ext uri="{FF2B5EF4-FFF2-40B4-BE49-F238E27FC236}">
                <a16:creationId xmlns:a16="http://schemas.microsoft.com/office/drawing/2014/main" id="{60593F36-5B7E-0E48-8D3D-4EE9FBB109DE}"/>
              </a:ext>
            </a:extLst>
          </p:cNvPr>
          <p:cNvSpPr/>
          <p:nvPr/>
        </p:nvSpPr>
        <p:spPr>
          <a:xfrm>
            <a:off x="4595190" y="6171169"/>
            <a:ext cx="6954521" cy="338554"/>
          </a:xfrm>
          <a:prstGeom prst="rect">
            <a:avLst/>
          </a:prstGeom>
        </p:spPr>
        <p:txBody>
          <a:bodyPr wrap="square">
            <a:spAutoFit/>
          </a:bodyPr>
          <a:lstStyle/>
          <a:p>
            <a:pPr algn="ctr"/>
            <a:r>
              <a:rPr lang="en-US" sz="1600" dirty="0">
                <a:latin typeface="Roboto" panose="02000000000000000000" pitchFamily="2" charset="0"/>
                <a:ea typeface="Roboto" panose="02000000000000000000" pitchFamily="2" charset="0"/>
                <a:hlinkClick r:id="rId2"/>
              </a:rPr>
              <a:t>https://help.tableau.com/current/pro/desktop/en-us/qs_area_charts.htm</a:t>
            </a:r>
            <a:r>
              <a:rPr lang="en-US" sz="1600" dirty="0">
                <a:latin typeface="Roboto" panose="02000000000000000000" pitchFamily="2" charset="0"/>
                <a:ea typeface="Roboto" panose="02000000000000000000" pitchFamily="2" charset="0"/>
              </a:rPr>
              <a:t> </a:t>
            </a:r>
          </a:p>
        </p:txBody>
      </p:sp>
      <p:pic>
        <p:nvPicPr>
          <p:cNvPr id="7" name="Content Placeholder 6" descr="A screenshot of a cell phone&#10;&#10;Description automatically generated">
            <a:extLst>
              <a:ext uri="{FF2B5EF4-FFF2-40B4-BE49-F238E27FC236}">
                <a16:creationId xmlns:a16="http://schemas.microsoft.com/office/drawing/2014/main" id="{4B499511-4D75-5941-B58A-156772F4F47E}"/>
              </a:ext>
            </a:extLst>
          </p:cNvPr>
          <p:cNvPicPr>
            <a:picLocks noGrp="1" noChangeAspect="1"/>
          </p:cNvPicPr>
          <p:nvPr>
            <p:ph idx="1"/>
          </p:nvPr>
        </p:nvPicPr>
        <p:blipFill>
          <a:blip r:embed="rId3"/>
          <a:stretch>
            <a:fillRect/>
          </a:stretch>
        </p:blipFill>
        <p:spPr>
          <a:xfrm>
            <a:off x="4476809" y="2166942"/>
            <a:ext cx="7097583" cy="3999663"/>
          </a:xfrm>
          <a:effectLst>
            <a:outerShdw blurRad="63500" sx="102000" sy="102000" algn="ctr" rotWithShape="0">
              <a:prstClr val="black">
                <a:alpha val="40000"/>
              </a:prstClr>
            </a:outerShdw>
          </a:effectLst>
        </p:spPr>
      </p:pic>
      <p:sp>
        <p:nvSpPr>
          <p:cNvPr id="6" name="Rectangle 5">
            <a:extLst>
              <a:ext uri="{FF2B5EF4-FFF2-40B4-BE49-F238E27FC236}">
                <a16:creationId xmlns:a16="http://schemas.microsoft.com/office/drawing/2014/main" id="{0B1D510B-F8A7-48AD-8C02-D97E6907520C}"/>
              </a:ext>
            </a:extLst>
          </p:cNvPr>
          <p:cNvSpPr/>
          <p:nvPr/>
        </p:nvSpPr>
        <p:spPr>
          <a:xfrm>
            <a:off x="346951" y="2876242"/>
            <a:ext cx="3939100" cy="2278909"/>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just"/>
            <a:r>
              <a:rPr lang="en-US" sz="1867" dirty="0">
                <a:solidFill>
                  <a:srgbClr val="6600FF"/>
                </a:solidFill>
              </a:rPr>
              <a:t>Area Fill chart plots values as bands, thus it is easy to misinterpret the top band as being the largest value in a data set. </a:t>
            </a:r>
          </a:p>
          <a:p>
            <a:pPr algn="just"/>
            <a:endParaRPr lang="en-US" sz="1867" dirty="0">
              <a:solidFill>
                <a:srgbClr val="6600FF"/>
              </a:solidFill>
            </a:endParaRPr>
          </a:p>
          <a:p>
            <a:pPr algn="just"/>
            <a:r>
              <a:rPr lang="en-US" sz="1867" dirty="0">
                <a:solidFill>
                  <a:srgbClr val="6600FF"/>
                </a:solidFill>
              </a:rPr>
              <a:t>The Area Fill Chart is best used to plot a single dimension to avoid such misinterpretation.</a:t>
            </a:r>
          </a:p>
        </p:txBody>
      </p:sp>
    </p:spTree>
    <p:extLst>
      <p:ext uri="{BB962C8B-B14F-4D97-AF65-F5344CB8AC3E}">
        <p14:creationId xmlns:p14="http://schemas.microsoft.com/office/powerpoint/2010/main" val="41386977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Forecasting</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Creating forecasts</a:t>
            </a:r>
          </a:p>
        </p:txBody>
      </p:sp>
      <p:sp>
        <p:nvSpPr>
          <p:cNvPr id="4" name="Content Placeholder 3"/>
          <p:cNvSpPr>
            <a:spLocks noGrp="1"/>
          </p:cNvSpPr>
          <p:nvPr>
            <p:ph idx="1"/>
          </p:nvPr>
        </p:nvSpPr>
        <p:spPr/>
        <p:txBody>
          <a:bodyPr>
            <a:noAutofit/>
          </a:bodyPr>
          <a:lstStyle/>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Trend and season</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Trend only</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Season only</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No trend or season</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Parameters: Reference Line, Bin Size (Histogram), Ranking (in-value comparison) </a:t>
            </a:r>
          </a:p>
        </p:txBody>
      </p:sp>
      <p:sp>
        <p:nvSpPr>
          <p:cNvPr id="5" name="TextBox 4">
            <a:extLst>
              <a:ext uri="{FF2B5EF4-FFF2-40B4-BE49-F238E27FC236}">
                <a16:creationId xmlns:a16="http://schemas.microsoft.com/office/drawing/2014/main" id="{82B05929-685B-B64F-9ACE-A218B6E04FE3}"/>
              </a:ext>
            </a:extLst>
          </p:cNvPr>
          <p:cNvSpPr txBox="1"/>
          <p:nvPr/>
        </p:nvSpPr>
        <p:spPr>
          <a:xfrm>
            <a:off x="3861435" y="2540134"/>
            <a:ext cx="7625807" cy="1878206"/>
          </a:xfrm>
          <a:prstGeom prst="rect">
            <a:avLst/>
          </a:prstGeom>
          <a:solidFill>
            <a:srgbClr val="98D6EA"/>
          </a:solidFill>
          <a:effectLst>
            <a:outerShdw blurRad="63500" sx="102000" sy="102000" algn="ctr" rotWithShape="0">
              <a:prstClr val="black">
                <a:alpha val="40000"/>
              </a:prstClr>
            </a:outerShdw>
          </a:effectLst>
        </p:spPr>
        <p:txBody>
          <a:bodyPr wrap="square" rtlCol="0">
            <a:spAutoFit/>
          </a:bodyPr>
          <a:lstStyle/>
          <a:p>
            <a:pPr>
              <a:lnSpc>
                <a:spcPct val="114000"/>
              </a:lnSpc>
              <a:spcAft>
                <a:spcPts val="1600"/>
              </a:spcAft>
            </a:pPr>
            <a:r>
              <a:rPr lang="en-US" sz="2400" i="1" dirty="0">
                <a:solidFill>
                  <a:srgbClr val="DA291C"/>
                </a:solidFill>
                <a:latin typeface="Roboto Light" panose="02000000000000000000" pitchFamily="2" charset="0"/>
                <a:ea typeface="Roboto Light" panose="02000000000000000000" pitchFamily="2" charset="0"/>
              </a:rPr>
              <a:t>Please read these two webpages to understand how to perform forecasting in Tableau…</a:t>
            </a:r>
          </a:p>
          <a:p>
            <a:pPr>
              <a:lnSpc>
                <a:spcPct val="150000"/>
              </a:lnSpc>
            </a:pPr>
            <a:r>
              <a:rPr lang="en-US" sz="1600" dirty="0">
                <a:latin typeface="Roboto" panose="02000000000000000000" pitchFamily="2" charset="0"/>
                <a:ea typeface="Roboto" panose="02000000000000000000" pitchFamily="2" charset="0"/>
                <a:hlinkClick r:id="rId2"/>
              </a:rPr>
              <a:t>https://help.tableau.com/current/pro/desktop/en-us/forecast_options.htm</a:t>
            </a:r>
            <a:endParaRPr lang="en-US" sz="1600" dirty="0">
              <a:latin typeface="Roboto" panose="02000000000000000000" pitchFamily="2" charset="0"/>
              <a:ea typeface="Roboto" panose="02000000000000000000" pitchFamily="2" charset="0"/>
            </a:endParaRPr>
          </a:p>
          <a:p>
            <a:pPr>
              <a:lnSpc>
                <a:spcPct val="150000"/>
              </a:lnSpc>
            </a:pPr>
            <a:r>
              <a:rPr lang="en-US" sz="1600" dirty="0">
                <a:latin typeface="Roboto" panose="02000000000000000000" pitchFamily="2" charset="0"/>
                <a:ea typeface="Roboto" panose="02000000000000000000" pitchFamily="2" charset="0"/>
                <a:hlinkClick r:id="rId3"/>
              </a:rPr>
              <a:t>https://help.tableau.com/current/pro/desktop/en-us/forecast_how_it_works.htm</a:t>
            </a:r>
            <a:endParaRPr lang="en-US" sz="1600" dirty="0">
              <a:latin typeface="Roboto" panose="02000000000000000000" pitchFamily="2" charset="0"/>
              <a:ea typeface="Roboto" panose="02000000000000000000" pitchFamily="2" charset="0"/>
            </a:endParaRPr>
          </a:p>
        </p:txBody>
      </p:sp>
      <p:sp>
        <p:nvSpPr>
          <p:cNvPr id="6" name="Rectangle 5">
            <a:extLst>
              <a:ext uri="{FF2B5EF4-FFF2-40B4-BE49-F238E27FC236}">
                <a16:creationId xmlns:a16="http://schemas.microsoft.com/office/drawing/2014/main" id="{971A3048-AEE7-46C9-B6D0-B1778F8EF803}"/>
              </a:ext>
            </a:extLst>
          </p:cNvPr>
          <p:cNvSpPr/>
          <p:nvPr/>
        </p:nvSpPr>
        <p:spPr>
          <a:xfrm>
            <a:off x="1780355" y="5705509"/>
            <a:ext cx="9337588" cy="109499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r>
              <a:rPr lang="en-US" sz="1467" dirty="0">
                <a:solidFill>
                  <a:srgbClr val="6600FF"/>
                </a:solidFill>
              </a:rPr>
              <a:t>Tableau recommends the best forecasting method for the data but note that “predicting” the future is always imprecise. Even simple trend lines have an implied “Ceteris Paribus” (all things being equal) assumption.</a:t>
            </a:r>
          </a:p>
          <a:p>
            <a:endParaRPr lang="en-US" sz="1467" dirty="0">
              <a:solidFill>
                <a:srgbClr val="6600FF"/>
              </a:solidFill>
            </a:endParaRPr>
          </a:p>
          <a:p>
            <a:r>
              <a:rPr lang="en-US" sz="1467" dirty="0">
                <a:solidFill>
                  <a:srgbClr val="6600FF"/>
                </a:solidFill>
              </a:rPr>
              <a:t>Don’t try to suggest/utilize forecasting data unless you are familiar with the methods, especially pros and cons.</a:t>
            </a:r>
          </a:p>
        </p:txBody>
      </p:sp>
    </p:spTree>
    <p:extLst>
      <p:ext uri="{BB962C8B-B14F-4D97-AF65-F5344CB8AC3E}">
        <p14:creationId xmlns:p14="http://schemas.microsoft.com/office/powerpoint/2010/main" val="28521037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662309"/>
            <a:ext cx="10363200" cy="2119644"/>
          </a:xfrm>
        </p:spPr>
        <p:txBody>
          <a:bodyPr/>
          <a:lstStyle/>
          <a:p>
            <a:r>
              <a:rPr lang="en-GB" dirty="0"/>
              <a:t>Tableau (Class Activity)</a:t>
            </a:r>
            <a:endParaRPr lang="en-US" dirty="0"/>
          </a:p>
        </p:txBody>
      </p:sp>
      <p:sp>
        <p:nvSpPr>
          <p:cNvPr id="3" name="Subtitle 2"/>
          <p:cNvSpPr>
            <a:spLocks noGrp="1"/>
          </p:cNvSpPr>
          <p:nvPr>
            <p:ph type="subTitle" idx="1"/>
          </p:nvPr>
        </p:nvSpPr>
        <p:spPr>
          <a:xfrm>
            <a:off x="337504" y="3781953"/>
            <a:ext cx="8534400" cy="1245579"/>
          </a:xfrm>
        </p:spPr>
        <p:txBody>
          <a:bodyPr anchor="b"/>
          <a:lstStyle/>
          <a:p>
            <a:endParaRPr lang="en-US" dirty="0"/>
          </a:p>
        </p:txBody>
      </p:sp>
    </p:spTree>
    <p:extLst>
      <p:ext uri="{BB962C8B-B14F-4D97-AF65-F5344CB8AC3E}">
        <p14:creationId xmlns:p14="http://schemas.microsoft.com/office/powerpoint/2010/main" val="29105344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672" y="106017"/>
            <a:ext cx="8229600" cy="838200"/>
          </a:xfrm>
        </p:spPr>
        <p:txBody>
          <a:bodyPr/>
          <a:lstStyle/>
          <a:p>
            <a:r>
              <a:rPr lang="en-SG" sz="4267" dirty="0">
                <a:latin typeface="Roboto Medium"/>
              </a:rPr>
              <a:t>Tableau (Class Activity)</a:t>
            </a:r>
          </a:p>
        </p:txBody>
      </p:sp>
      <p:sp>
        <p:nvSpPr>
          <p:cNvPr id="4" name="TextBox 3"/>
          <p:cNvSpPr txBox="1"/>
          <p:nvPr/>
        </p:nvSpPr>
        <p:spPr>
          <a:xfrm>
            <a:off x="1537982" y="1029712"/>
            <a:ext cx="9121629" cy="4790222"/>
          </a:xfrm>
          <a:prstGeom prst="rect">
            <a:avLst/>
          </a:prstGeom>
          <a:noFill/>
        </p:spPr>
        <p:txBody>
          <a:bodyPr wrap="square" rtlCol="0">
            <a:spAutoFit/>
          </a:bodyPr>
          <a:lstStyle/>
          <a:p>
            <a:r>
              <a:rPr lang="en-SG" sz="2133" dirty="0">
                <a:latin typeface="Roboto Light"/>
              </a:rPr>
              <a:t>Work with your GBA team-mates to create the following visuals:</a:t>
            </a:r>
          </a:p>
          <a:p>
            <a:pPr marL="914377" lvl="1" indent="-457189">
              <a:buFont typeface="Arial" panose="020B0604020202020204" pitchFamily="34" charset="0"/>
              <a:buChar char="•"/>
            </a:pPr>
            <a:r>
              <a:rPr lang="en-SG" sz="2133" dirty="0">
                <a:latin typeface="Roboto Light"/>
              </a:rPr>
              <a:t>Map View</a:t>
            </a:r>
          </a:p>
          <a:p>
            <a:pPr marL="914377" lvl="1" indent="-457189">
              <a:buFont typeface="Arial" panose="020B0604020202020204" pitchFamily="34" charset="0"/>
              <a:buChar char="•"/>
            </a:pPr>
            <a:r>
              <a:rPr lang="en-SG" sz="2133" dirty="0">
                <a:latin typeface="Roboto Light"/>
              </a:rPr>
              <a:t>Scatterplot with filter</a:t>
            </a:r>
          </a:p>
          <a:p>
            <a:pPr marL="914377" lvl="1" indent="-457189">
              <a:buFont typeface="Arial" panose="020B0604020202020204" pitchFamily="34" charset="0"/>
              <a:buChar char="•"/>
            </a:pPr>
            <a:r>
              <a:rPr lang="en-SG" sz="2133" dirty="0">
                <a:latin typeface="Roboto Light"/>
              </a:rPr>
              <a:t>Histogram</a:t>
            </a:r>
          </a:p>
          <a:p>
            <a:pPr marL="914377" lvl="1" indent="-457189">
              <a:buFont typeface="Arial" panose="020B0604020202020204" pitchFamily="34" charset="0"/>
              <a:buChar char="•"/>
            </a:pPr>
            <a:r>
              <a:rPr lang="en-SG" sz="2133" dirty="0">
                <a:latin typeface="Roboto Light"/>
              </a:rPr>
              <a:t>Boxplot</a:t>
            </a:r>
          </a:p>
          <a:p>
            <a:pPr marL="914377" lvl="1" indent="-457189">
              <a:buFont typeface="Arial" panose="020B0604020202020204" pitchFamily="34" charset="0"/>
              <a:buChar char="•"/>
            </a:pPr>
            <a:r>
              <a:rPr lang="en-SG" sz="2133" dirty="0">
                <a:latin typeface="Roboto Light"/>
              </a:rPr>
              <a:t>Create Parameter</a:t>
            </a:r>
          </a:p>
          <a:p>
            <a:pPr marL="914377" lvl="1" indent="-457189">
              <a:buFont typeface="Arial" panose="020B0604020202020204" pitchFamily="34" charset="0"/>
              <a:buChar char="•"/>
            </a:pPr>
            <a:r>
              <a:rPr lang="en-SG" sz="2133" dirty="0">
                <a:latin typeface="Roboto Light"/>
              </a:rPr>
              <a:t>Forecast chart</a:t>
            </a:r>
          </a:p>
          <a:p>
            <a:pPr marL="304792" indent="-457189">
              <a:buFont typeface="Arial" panose="020B0604020202020204" pitchFamily="34" charset="0"/>
              <a:buChar char="•"/>
            </a:pPr>
            <a:endParaRPr lang="en-SG" sz="2133" dirty="0">
              <a:latin typeface="Roboto Light"/>
            </a:endParaRPr>
          </a:p>
          <a:p>
            <a:pPr marL="304792" indent="-457189">
              <a:buFont typeface="+mj-lt"/>
              <a:buAutoNum type="arabicParenR"/>
            </a:pPr>
            <a:r>
              <a:rPr lang="en-SG" sz="2133" dirty="0"/>
              <a:t>Use Global Superstore 2016 – Order Data, Using filter on country to retrieve only US data</a:t>
            </a:r>
          </a:p>
          <a:p>
            <a:pPr marL="304792" indent="-457189">
              <a:buFont typeface="+mj-lt"/>
              <a:buAutoNum type="arabicParenR"/>
            </a:pPr>
            <a:endParaRPr lang="en-SG" sz="2133" dirty="0">
              <a:latin typeface="Roboto Light"/>
            </a:endParaRPr>
          </a:p>
          <a:p>
            <a:pPr marL="304792" indent="-457189">
              <a:buFont typeface="+mj-lt"/>
              <a:buAutoNum type="arabicParenR"/>
            </a:pPr>
            <a:r>
              <a:rPr lang="en-SG" sz="2133" dirty="0">
                <a:latin typeface="Roboto Light"/>
              </a:rPr>
              <a:t>Spend about 30 mins doing this; there are 6 charts above; we will pick 6 random teams to show us how they did it. </a:t>
            </a:r>
          </a:p>
          <a:p>
            <a:endParaRPr lang="en-SG" sz="2800" dirty="0"/>
          </a:p>
        </p:txBody>
      </p:sp>
    </p:spTree>
    <p:extLst>
      <p:ext uri="{BB962C8B-B14F-4D97-AF65-F5344CB8AC3E}">
        <p14:creationId xmlns:p14="http://schemas.microsoft.com/office/powerpoint/2010/main" val="3119173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785024" y="1672390"/>
            <a:ext cx="8905875" cy="4628127"/>
          </a:xfrm>
          <a:prstGeom prst="rect">
            <a:avLst/>
          </a:prstGeom>
          <a:effectLst>
            <a:outerShdw blurRad="63500" sx="102000" sy="102000" algn="ctr" rotWithShape="0">
              <a:prstClr val="black">
                <a:alpha val="40000"/>
              </a:prstClr>
            </a:outerShdw>
          </a:effectLst>
        </p:spPr>
      </p:pic>
      <p:sp>
        <p:nvSpPr>
          <p:cNvPr id="7" name="TextBox 6"/>
          <p:cNvSpPr txBox="1"/>
          <p:nvPr/>
        </p:nvSpPr>
        <p:spPr>
          <a:xfrm>
            <a:off x="1785024" y="1272280"/>
            <a:ext cx="1795304" cy="369332"/>
          </a:xfrm>
          <a:prstGeom prst="rect">
            <a:avLst/>
          </a:prstGeom>
          <a:noFill/>
        </p:spPr>
        <p:txBody>
          <a:bodyPr wrap="square" rtlCol="0">
            <a:spAutoFit/>
          </a:bodyPr>
          <a:lstStyle/>
          <a:p>
            <a:r>
              <a:rPr lang="en-SG" dirty="0"/>
              <a:t>Map View</a:t>
            </a:r>
          </a:p>
        </p:txBody>
      </p:sp>
      <p:sp>
        <p:nvSpPr>
          <p:cNvPr id="8" name="Title 1">
            <a:extLst>
              <a:ext uri="{FF2B5EF4-FFF2-40B4-BE49-F238E27FC236}">
                <a16:creationId xmlns:a16="http://schemas.microsoft.com/office/drawing/2014/main" id="{A29ACE7F-A7A4-4A80-B5CE-FAC846ED9CDC}"/>
              </a:ext>
            </a:extLst>
          </p:cNvPr>
          <p:cNvSpPr txBox="1">
            <a:spLocks/>
          </p:cNvSpPr>
          <p:nvPr/>
        </p:nvSpPr>
        <p:spPr>
          <a:xfrm>
            <a:off x="1196672" y="106017"/>
            <a:ext cx="8229600" cy="838200"/>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3300" kern="1200">
                <a:solidFill>
                  <a:schemeClr val="tx1"/>
                </a:solidFill>
                <a:latin typeface="Montserrat Medium"/>
                <a:ea typeface="+mj-ea"/>
                <a:cs typeface="Montserrat Medium"/>
              </a:defRPr>
            </a:lvl1pPr>
          </a:lstStyle>
          <a:p>
            <a:r>
              <a:rPr lang="en-SG" sz="4267">
                <a:latin typeface="Roboto Medium"/>
              </a:rPr>
              <a:t>Tableau (Class Activity)</a:t>
            </a:r>
            <a:endParaRPr lang="en-SG" sz="4267" dirty="0">
              <a:latin typeface="Roboto Medium"/>
            </a:endParaRPr>
          </a:p>
        </p:txBody>
      </p:sp>
    </p:spTree>
    <p:extLst>
      <p:ext uri="{BB962C8B-B14F-4D97-AF65-F5344CB8AC3E}">
        <p14:creationId xmlns:p14="http://schemas.microsoft.com/office/powerpoint/2010/main" val="8486755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8452" y="1531265"/>
            <a:ext cx="1795304" cy="369332"/>
          </a:xfrm>
          <a:prstGeom prst="rect">
            <a:avLst/>
          </a:prstGeom>
          <a:noFill/>
        </p:spPr>
        <p:txBody>
          <a:bodyPr wrap="square" rtlCol="0">
            <a:spAutoFit/>
          </a:bodyPr>
          <a:lstStyle/>
          <a:p>
            <a:r>
              <a:rPr lang="en-SG" dirty="0"/>
              <a:t>Scatterplot</a:t>
            </a:r>
          </a:p>
        </p:txBody>
      </p:sp>
      <p:pic>
        <p:nvPicPr>
          <p:cNvPr id="5" name="Picture 4"/>
          <p:cNvPicPr>
            <a:picLocks noChangeAspect="1"/>
          </p:cNvPicPr>
          <p:nvPr/>
        </p:nvPicPr>
        <p:blipFill>
          <a:blip r:embed="rId3"/>
          <a:stretch>
            <a:fillRect/>
          </a:stretch>
        </p:blipFill>
        <p:spPr>
          <a:xfrm>
            <a:off x="428453" y="1931375"/>
            <a:ext cx="4905548" cy="3812512"/>
          </a:xfrm>
          <a:prstGeom prst="rect">
            <a:avLst/>
          </a:prstGeom>
          <a:effectLst>
            <a:outerShdw blurRad="63500" sx="102000" sy="102000" algn="ctr" rotWithShape="0">
              <a:prstClr val="black">
                <a:alpha val="40000"/>
              </a:prstClr>
            </a:outerShdw>
          </a:effectLst>
        </p:spPr>
      </p:pic>
      <p:pic>
        <p:nvPicPr>
          <p:cNvPr id="6" name="Picture 5"/>
          <p:cNvPicPr>
            <a:picLocks noChangeAspect="1"/>
          </p:cNvPicPr>
          <p:nvPr/>
        </p:nvPicPr>
        <p:blipFill>
          <a:blip r:embed="rId4"/>
          <a:stretch>
            <a:fillRect/>
          </a:stretch>
        </p:blipFill>
        <p:spPr>
          <a:xfrm>
            <a:off x="6858003" y="1944906"/>
            <a:ext cx="4038600" cy="4131335"/>
          </a:xfrm>
          <a:prstGeom prst="rect">
            <a:avLst/>
          </a:prstGeom>
          <a:effectLst>
            <a:outerShdw blurRad="63500" sx="102000" sy="102000" algn="ctr" rotWithShape="0">
              <a:prstClr val="black">
                <a:alpha val="40000"/>
              </a:prstClr>
            </a:outerShdw>
          </a:effectLst>
        </p:spPr>
      </p:pic>
      <p:sp>
        <p:nvSpPr>
          <p:cNvPr id="7" name="TextBox 6"/>
          <p:cNvSpPr txBox="1"/>
          <p:nvPr/>
        </p:nvSpPr>
        <p:spPr>
          <a:xfrm>
            <a:off x="6858003" y="1531265"/>
            <a:ext cx="1795304" cy="369332"/>
          </a:xfrm>
          <a:prstGeom prst="rect">
            <a:avLst/>
          </a:prstGeom>
          <a:noFill/>
        </p:spPr>
        <p:txBody>
          <a:bodyPr wrap="square" rtlCol="0">
            <a:spAutoFit/>
          </a:bodyPr>
          <a:lstStyle/>
          <a:p>
            <a:r>
              <a:rPr lang="en-SG" dirty="0"/>
              <a:t>Histogram</a:t>
            </a:r>
          </a:p>
        </p:txBody>
      </p:sp>
      <p:sp>
        <p:nvSpPr>
          <p:cNvPr id="9" name="Title 1">
            <a:extLst>
              <a:ext uri="{FF2B5EF4-FFF2-40B4-BE49-F238E27FC236}">
                <a16:creationId xmlns:a16="http://schemas.microsoft.com/office/drawing/2014/main" id="{4C62AFFE-9395-446E-87E5-81F770A3AB41}"/>
              </a:ext>
            </a:extLst>
          </p:cNvPr>
          <p:cNvSpPr txBox="1">
            <a:spLocks/>
          </p:cNvSpPr>
          <p:nvPr/>
        </p:nvSpPr>
        <p:spPr>
          <a:xfrm>
            <a:off x="1196672" y="106017"/>
            <a:ext cx="8229600" cy="838200"/>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3300" kern="1200">
                <a:solidFill>
                  <a:schemeClr val="tx1"/>
                </a:solidFill>
                <a:latin typeface="Montserrat Medium"/>
                <a:ea typeface="+mj-ea"/>
                <a:cs typeface="Montserrat Medium"/>
              </a:defRPr>
            </a:lvl1pPr>
          </a:lstStyle>
          <a:p>
            <a:r>
              <a:rPr lang="en-SG" sz="4267">
                <a:latin typeface="Roboto Medium"/>
              </a:rPr>
              <a:t>Tableau (Class Activity)</a:t>
            </a:r>
            <a:endParaRPr lang="en-SG" sz="4267" dirty="0">
              <a:latin typeface="Roboto Medium"/>
            </a:endParaRPr>
          </a:p>
        </p:txBody>
      </p:sp>
    </p:spTree>
    <p:extLst>
      <p:ext uri="{BB962C8B-B14F-4D97-AF65-F5344CB8AC3E}">
        <p14:creationId xmlns:p14="http://schemas.microsoft.com/office/powerpoint/2010/main" val="10018358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778500" y="888240"/>
            <a:ext cx="1795304" cy="369332"/>
          </a:xfrm>
          <a:prstGeom prst="rect">
            <a:avLst/>
          </a:prstGeom>
          <a:noFill/>
        </p:spPr>
        <p:txBody>
          <a:bodyPr wrap="square" rtlCol="0">
            <a:spAutoFit/>
          </a:bodyPr>
          <a:lstStyle/>
          <a:p>
            <a:r>
              <a:rPr lang="en-SG" dirty="0"/>
              <a:t>Boxplot</a:t>
            </a:r>
          </a:p>
        </p:txBody>
      </p:sp>
      <p:sp>
        <p:nvSpPr>
          <p:cNvPr id="7" name="TextBox 6"/>
          <p:cNvSpPr txBox="1"/>
          <p:nvPr/>
        </p:nvSpPr>
        <p:spPr>
          <a:xfrm>
            <a:off x="6164608" y="888241"/>
            <a:ext cx="2133600" cy="369332"/>
          </a:xfrm>
          <a:prstGeom prst="rect">
            <a:avLst/>
          </a:prstGeom>
          <a:noFill/>
        </p:spPr>
        <p:txBody>
          <a:bodyPr wrap="square" rtlCol="0">
            <a:spAutoFit/>
          </a:bodyPr>
          <a:lstStyle/>
          <a:p>
            <a:r>
              <a:rPr lang="en-SG" dirty="0"/>
              <a:t>Create Parameter</a:t>
            </a:r>
          </a:p>
        </p:txBody>
      </p:sp>
      <p:pic>
        <p:nvPicPr>
          <p:cNvPr id="8" name="Picture 7"/>
          <p:cNvPicPr>
            <a:picLocks noChangeAspect="1"/>
          </p:cNvPicPr>
          <p:nvPr/>
        </p:nvPicPr>
        <p:blipFill>
          <a:blip r:embed="rId3"/>
          <a:stretch>
            <a:fillRect/>
          </a:stretch>
        </p:blipFill>
        <p:spPr>
          <a:xfrm>
            <a:off x="1778501" y="1288349"/>
            <a:ext cx="4248895" cy="5354203"/>
          </a:xfrm>
          <a:prstGeom prst="rect">
            <a:avLst/>
          </a:prstGeom>
          <a:effectLst>
            <a:outerShdw blurRad="63500" sx="102000" sy="102000" algn="ctr" rotWithShape="0">
              <a:prstClr val="black">
                <a:alpha val="40000"/>
              </a:prstClr>
            </a:outerShdw>
          </a:effectLst>
        </p:spPr>
      </p:pic>
      <p:pic>
        <p:nvPicPr>
          <p:cNvPr id="9" name="Picture 8"/>
          <p:cNvPicPr>
            <a:picLocks noChangeAspect="1"/>
          </p:cNvPicPr>
          <p:nvPr/>
        </p:nvPicPr>
        <p:blipFill>
          <a:blip r:embed="rId4"/>
          <a:stretch>
            <a:fillRect/>
          </a:stretch>
        </p:blipFill>
        <p:spPr>
          <a:xfrm>
            <a:off x="6164608" y="1288349"/>
            <a:ext cx="5715000" cy="2689144"/>
          </a:xfrm>
          <a:prstGeom prst="rect">
            <a:avLst/>
          </a:prstGeom>
          <a:effectLst>
            <a:outerShdw blurRad="63500" sx="102000" sy="102000" algn="ctr" rotWithShape="0">
              <a:prstClr val="black">
                <a:alpha val="40000"/>
              </a:prstClr>
            </a:outerShdw>
          </a:effectLst>
        </p:spPr>
      </p:pic>
      <p:sp>
        <p:nvSpPr>
          <p:cNvPr id="10" name="Title 1">
            <a:extLst>
              <a:ext uri="{FF2B5EF4-FFF2-40B4-BE49-F238E27FC236}">
                <a16:creationId xmlns:a16="http://schemas.microsoft.com/office/drawing/2014/main" id="{4357D567-702D-421F-90E7-9BE669718E66}"/>
              </a:ext>
            </a:extLst>
          </p:cNvPr>
          <p:cNvSpPr txBox="1">
            <a:spLocks/>
          </p:cNvSpPr>
          <p:nvPr/>
        </p:nvSpPr>
        <p:spPr>
          <a:xfrm>
            <a:off x="1196672" y="106017"/>
            <a:ext cx="8229600" cy="838200"/>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3300" kern="1200">
                <a:solidFill>
                  <a:schemeClr val="tx1"/>
                </a:solidFill>
                <a:latin typeface="Montserrat Medium"/>
                <a:ea typeface="+mj-ea"/>
                <a:cs typeface="Montserrat Medium"/>
              </a:defRPr>
            </a:lvl1pPr>
          </a:lstStyle>
          <a:p>
            <a:r>
              <a:rPr lang="en-SG" sz="4267">
                <a:latin typeface="Roboto Medium"/>
              </a:rPr>
              <a:t>Tableau (Class Activity)</a:t>
            </a:r>
            <a:endParaRPr lang="en-SG" sz="4267" dirty="0">
              <a:latin typeface="Roboto Medium"/>
            </a:endParaRPr>
          </a:p>
        </p:txBody>
      </p:sp>
    </p:spTree>
    <p:extLst>
      <p:ext uri="{BB962C8B-B14F-4D97-AF65-F5344CB8AC3E}">
        <p14:creationId xmlns:p14="http://schemas.microsoft.com/office/powerpoint/2010/main" val="21228265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14383" y="1250935"/>
            <a:ext cx="1795304" cy="369332"/>
          </a:xfrm>
          <a:prstGeom prst="rect">
            <a:avLst/>
          </a:prstGeom>
          <a:noFill/>
        </p:spPr>
        <p:txBody>
          <a:bodyPr wrap="square" rtlCol="0">
            <a:spAutoFit/>
          </a:bodyPr>
          <a:lstStyle/>
          <a:p>
            <a:r>
              <a:rPr lang="en-SG" dirty="0"/>
              <a:t>Forecast Chart</a:t>
            </a:r>
          </a:p>
        </p:txBody>
      </p:sp>
      <p:pic>
        <p:nvPicPr>
          <p:cNvPr id="5" name="Picture 4"/>
          <p:cNvPicPr>
            <a:picLocks noChangeAspect="1"/>
          </p:cNvPicPr>
          <p:nvPr/>
        </p:nvPicPr>
        <p:blipFill>
          <a:blip r:embed="rId3"/>
          <a:stretch>
            <a:fillRect/>
          </a:stretch>
        </p:blipFill>
        <p:spPr>
          <a:xfrm>
            <a:off x="1914383" y="1651044"/>
            <a:ext cx="9070351" cy="4848040"/>
          </a:xfrm>
          <a:prstGeom prst="rect">
            <a:avLst/>
          </a:prstGeom>
          <a:effectLst>
            <a:outerShdw blurRad="63500" sx="102000" sy="102000" algn="ctr" rotWithShape="0">
              <a:prstClr val="black">
                <a:alpha val="40000"/>
              </a:prstClr>
            </a:outerShdw>
          </a:effectLst>
        </p:spPr>
      </p:pic>
      <p:sp>
        <p:nvSpPr>
          <p:cNvPr id="7" name="Title 1">
            <a:extLst>
              <a:ext uri="{FF2B5EF4-FFF2-40B4-BE49-F238E27FC236}">
                <a16:creationId xmlns:a16="http://schemas.microsoft.com/office/drawing/2014/main" id="{6FE47BD7-0196-41AF-BDFD-F99BF837DCDB}"/>
              </a:ext>
            </a:extLst>
          </p:cNvPr>
          <p:cNvSpPr txBox="1">
            <a:spLocks/>
          </p:cNvSpPr>
          <p:nvPr/>
        </p:nvSpPr>
        <p:spPr>
          <a:xfrm>
            <a:off x="1196672" y="106017"/>
            <a:ext cx="8229600" cy="838200"/>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3300" kern="1200">
                <a:solidFill>
                  <a:schemeClr val="tx1"/>
                </a:solidFill>
                <a:latin typeface="Montserrat Medium"/>
                <a:ea typeface="+mj-ea"/>
                <a:cs typeface="Montserrat Medium"/>
              </a:defRPr>
            </a:lvl1pPr>
          </a:lstStyle>
          <a:p>
            <a:r>
              <a:rPr lang="en-SG" sz="4267">
                <a:latin typeface="Roboto Medium"/>
              </a:rPr>
              <a:t>Tableau (Class Activity)</a:t>
            </a:r>
            <a:endParaRPr lang="en-SG" sz="4267" dirty="0">
              <a:latin typeface="Roboto Medium"/>
            </a:endParaRPr>
          </a:p>
        </p:txBody>
      </p:sp>
    </p:spTree>
    <p:extLst>
      <p:ext uri="{BB962C8B-B14F-4D97-AF65-F5344CB8AC3E}">
        <p14:creationId xmlns:p14="http://schemas.microsoft.com/office/powerpoint/2010/main" val="16677606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662309"/>
            <a:ext cx="10855187" cy="2119644"/>
          </a:xfrm>
        </p:spPr>
        <p:txBody>
          <a:bodyPr anchor="b"/>
          <a:lstStyle/>
          <a:p>
            <a:r>
              <a:rPr lang="en-GB" sz="5867" dirty="0">
                <a:latin typeface="Roboto Medium" panose="02000000000000000000" pitchFamily="2" charset="0"/>
                <a:ea typeface="Roboto Medium" panose="02000000000000000000" pitchFamily="2" charset="0"/>
              </a:rPr>
              <a:t>Part 6 - Dashboard &amp; Storyboard Design Principles</a:t>
            </a:r>
            <a:endParaRPr lang="en-US" sz="5867"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337504" y="3781953"/>
            <a:ext cx="8534400" cy="1245579"/>
          </a:xfrm>
        </p:spPr>
        <p:txBody>
          <a:bodyPr anchor="b"/>
          <a:lstStyle/>
          <a:p>
            <a:endParaRPr lang="en-US" dirty="0"/>
          </a:p>
        </p:txBody>
      </p:sp>
    </p:spTree>
    <p:extLst>
      <p:ext uri="{BB962C8B-B14F-4D97-AF65-F5344CB8AC3E}">
        <p14:creationId xmlns:p14="http://schemas.microsoft.com/office/powerpoint/2010/main" val="12872435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Dashboard Design Principles</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Dashboard design principles</a:t>
            </a:r>
          </a:p>
        </p:txBody>
      </p:sp>
      <p:sp>
        <p:nvSpPr>
          <p:cNvPr id="4" name="Content Placeholder 3"/>
          <p:cNvSpPr>
            <a:spLocks noGrp="1"/>
          </p:cNvSpPr>
          <p:nvPr>
            <p:ph idx="1"/>
          </p:nvPr>
        </p:nvSpPr>
        <p:spPr/>
        <p:txBody>
          <a:bodyPr numCol="2">
            <a:noAutofit/>
          </a:bodyPr>
          <a:lstStyle/>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Keep it simple</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Don’t display everything</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Keep to a single page</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Avoid fancy formatting</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Use layout and placement</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Format numbers effectively</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Use titles and labels effectively</a:t>
            </a:r>
          </a:p>
        </p:txBody>
      </p:sp>
      <p:sp>
        <p:nvSpPr>
          <p:cNvPr id="5" name="Rectangle 4">
            <a:extLst>
              <a:ext uri="{FF2B5EF4-FFF2-40B4-BE49-F238E27FC236}">
                <a16:creationId xmlns:a16="http://schemas.microsoft.com/office/drawing/2014/main" id="{D482A18C-CC4D-449A-953A-9BB2F4C88B70}"/>
              </a:ext>
            </a:extLst>
          </p:cNvPr>
          <p:cNvSpPr/>
          <p:nvPr/>
        </p:nvSpPr>
        <p:spPr>
          <a:xfrm>
            <a:off x="4585415" y="3870477"/>
            <a:ext cx="7179733" cy="215937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867" dirty="0">
                <a:solidFill>
                  <a:srgbClr val="6600FF"/>
                </a:solidFill>
              </a:rPr>
              <a:t>Ask the fundamental questions:</a:t>
            </a:r>
          </a:p>
          <a:p>
            <a:pPr marL="380990" indent="-380990">
              <a:buFont typeface="Arial" panose="020B0604020202020204" pitchFamily="34" charset="0"/>
              <a:buChar char="•"/>
            </a:pPr>
            <a:r>
              <a:rPr lang="en-US" sz="1600" dirty="0">
                <a:solidFill>
                  <a:srgbClr val="6600FF"/>
                </a:solidFill>
              </a:rPr>
              <a:t>Who (is my audience)?</a:t>
            </a:r>
          </a:p>
          <a:p>
            <a:pPr marL="380990" indent="-380990">
              <a:buFont typeface="Arial" panose="020B0604020202020204" pitchFamily="34" charset="0"/>
              <a:buChar char="•"/>
            </a:pPr>
            <a:r>
              <a:rPr lang="en-US" sz="1600" dirty="0">
                <a:solidFill>
                  <a:srgbClr val="6600FF"/>
                </a:solidFill>
              </a:rPr>
              <a:t>What (is my objective – information sharing or KPI or …)?</a:t>
            </a:r>
          </a:p>
          <a:p>
            <a:pPr marL="380990" indent="-380990">
              <a:buFont typeface="Arial" panose="020B0604020202020204" pitchFamily="34" charset="0"/>
              <a:buChar char="•"/>
            </a:pPr>
            <a:r>
              <a:rPr lang="en-US" sz="1600" dirty="0">
                <a:solidFill>
                  <a:srgbClr val="6600FF"/>
                </a:solidFill>
              </a:rPr>
              <a:t>Where (will I need to focus on – visuals, data, data collection)?</a:t>
            </a:r>
          </a:p>
          <a:p>
            <a:pPr marL="380990" indent="-380990">
              <a:buFont typeface="Arial" panose="020B0604020202020204" pitchFamily="34" charset="0"/>
              <a:buChar char="•"/>
            </a:pPr>
            <a:r>
              <a:rPr lang="en-US" sz="1600" dirty="0">
                <a:solidFill>
                  <a:srgbClr val="6600FF"/>
                </a:solidFill>
              </a:rPr>
              <a:t>When (was this data collected, when do I intend for it to be actioned, is it still relevant)?</a:t>
            </a:r>
          </a:p>
          <a:p>
            <a:pPr marL="380990" indent="-380990">
              <a:buFont typeface="Arial" panose="020B0604020202020204" pitchFamily="34" charset="0"/>
              <a:buChar char="•"/>
            </a:pPr>
            <a:r>
              <a:rPr lang="en-US" sz="1600" dirty="0">
                <a:solidFill>
                  <a:srgbClr val="6600FF"/>
                </a:solidFill>
              </a:rPr>
              <a:t>Why (is a dashboard necessary, can I just use pen and paper)?</a:t>
            </a:r>
          </a:p>
          <a:p>
            <a:pPr marL="380990" indent="-380990">
              <a:buFont typeface="Arial" panose="020B0604020202020204" pitchFamily="34" charset="0"/>
              <a:buChar char="•"/>
            </a:pPr>
            <a:r>
              <a:rPr lang="en-US" sz="1600" dirty="0">
                <a:solidFill>
                  <a:srgbClr val="6600FF"/>
                </a:solidFill>
              </a:rPr>
              <a:t>How (will I explain what I created)?</a:t>
            </a:r>
            <a:endParaRPr lang="en-US" sz="1867" dirty="0">
              <a:solidFill>
                <a:srgbClr val="6600FF"/>
              </a:solidFill>
            </a:endParaRPr>
          </a:p>
        </p:txBody>
      </p:sp>
      <p:pic>
        <p:nvPicPr>
          <p:cNvPr id="1026" name="Picture 2" descr="Kiss Logo, kiss, love, logo png | PNGEgg">
            <a:extLst>
              <a:ext uri="{FF2B5EF4-FFF2-40B4-BE49-F238E27FC236}">
                <a16:creationId xmlns:a16="http://schemas.microsoft.com/office/drawing/2014/main" id="{1CC2139E-C4D1-4ACF-B922-7AADF955ED1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44397" y="5493533"/>
            <a:ext cx="1019929" cy="6946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ISS vector logo - KISS logo vector free download">
            <a:extLst>
              <a:ext uri="{FF2B5EF4-FFF2-40B4-BE49-F238E27FC236}">
                <a16:creationId xmlns:a16="http://schemas.microsoft.com/office/drawing/2014/main" id="{D765F13F-C7B8-4067-AF74-69C68962433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69597" y="5239452"/>
            <a:ext cx="1301048" cy="130104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BC7B8F4-C2CE-483C-9E51-B0D1DBD70317}"/>
              </a:ext>
            </a:extLst>
          </p:cNvPr>
          <p:cNvSpPr/>
          <p:nvPr/>
        </p:nvSpPr>
        <p:spPr>
          <a:xfrm>
            <a:off x="1866404" y="6262682"/>
            <a:ext cx="2516909" cy="39672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867" dirty="0">
                <a:solidFill>
                  <a:srgbClr val="6600FF"/>
                </a:solidFill>
              </a:rPr>
              <a:t>Keep it Super Simple</a:t>
            </a:r>
          </a:p>
        </p:txBody>
      </p:sp>
    </p:spTree>
    <p:extLst>
      <p:ext uri="{BB962C8B-B14F-4D97-AF65-F5344CB8AC3E}">
        <p14:creationId xmlns:p14="http://schemas.microsoft.com/office/powerpoint/2010/main" val="20101099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037645" y="123200"/>
            <a:ext cx="8229600" cy="838200"/>
          </a:xfrm>
        </p:spPr>
        <p:txBody>
          <a:bodyPr/>
          <a:lstStyle/>
          <a:p>
            <a:r>
              <a:rPr lang="en-SG" dirty="0">
                <a:latin typeface="+mj-lt"/>
              </a:rPr>
              <a:t>Tableau (Class Activity)</a:t>
            </a:r>
          </a:p>
        </p:txBody>
      </p:sp>
      <p:sp>
        <p:nvSpPr>
          <p:cNvPr id="5" name="TextBox 4"/>
          <p:cNvSpPr txBox="1"/>
          <p:nvPr/>
        </p:nvSpPr>
        <p:spPr>
          <a:xfrm>
            <a:off x="1510748" y="1114415"/>
            <a:ext cx="10151165" cy="4728667"/>
          </a:xfrm>
          <a:prstGeom prst="rect">
            <a:avLst/>
          </a:prstGeom>
          <a:noFill/>
        </p:spPr>
        <p:txBody>
          <a:bodyPr wrap="square" rtlCol="0">
            <a:spAutoFit/>
          </a:bodyPr>
          <a:lstStyle/>
          <a:p>
            <a:pPr marL="457189" indent="-457189">
              <a:buFont typeface="+mj-lt"/>
              <a:buAutoNum type="arabicPeriod"/>
            </a:pPr>
            <a:r>
              <a:rPr lang="en-SG" sz="2133" dirty="0">
                <a:latin typeface="Roboto Light"/>
              </a:rPr>
              <a:t>Follow your instructor to create a storyboard using dashboards for Amazing Mart.</a:t>
            </a:r>
          </a:p>
          <a:p>
            <a:endParaRPr lang="en-SG" sz="2133" dirty="0">
              <a:latin typeface="Roboto Light"/>
            </a:endParaRPr>
          </a:p>
          <a:p>
            <a:r>
              <a:rPr lang="en-SG" sz="2133" dirty="0">
                <a:latin typeface="Roboto Light"/>
              </a:rPr>
              <a:t>Amazing Mart’s Sales Manager would like to have a dashboard that </a:t>
            </a:r>
            <a:r>
              <a:rPr lang="en-SG" sz="2133" b="1" dirty="0">
                <a:latin typeface="Roboto Light"/>
              </a:rPr>
              <a:t>tracks the sales and profits</a:t>
            </a:r>
            <a:r>
              <a:rPr lang="en-SG" sz="2133" dirty="0">
                <a:latin typeface="Roboto Light"/>
              </a:rPr>
              <a:t> of the products they sell. </a:t>
            </a:r>
          </a:p>
          <a:p>
            <a:endParaRPr lang="en-SG" sz="2133" dirty="0">
              <a:latin typeface="Roboto Light"/>
            </a:endParaRPr>
          </a:p>
          <a:p>
            <a:r>
              <a:rPr lang="en-SG" sz="2133" dirty="0">
                <a:latin typeface="Roboto Light"/>
              </a:rPr>
              <a:t>The collected data is stored in 2 entities, </a:t>
            </a:r>
            <a:r>
              <a:rPr lang="en-SG" sz="2133" dirty="0">
                <a:latin typeface="Roboto" panose="02000000000000000000" pitchFamily="2" charset="0"/>
                <a:ea typeface="Roboto" panose="02000000000000000000" pitchFamily="2" charset="0"/>
              </a:rPr>
              <a:t>List of Orders </a:t>
            </a:r>
            <a:r>
              <a:rPr lang="en-SG" sz="2133" dirty="0">
                <a:latin typeface="Roboto Light"/>
              </a:rPr>
              <a:t>and</a:t>
            </a:r>
            <a:r>
              <a:rPr lang="en-SG" sz="2133" b="1" dirty="0">
                <a:latin typeface="Roboto Light"/>
              </a:rPr>
              <a:t> </a:t>
            </a:r>
            <a:r>
              <a:rPr lang="en-SG" sz="2133" dirty="0">
                <a:latin typeface="Roboto" panose="02000000000000000000" pitchFamily="2" charset="0"/>
                <a:ea typeface="Roboto" panose="02000000000000000000" pitchFamily="2" charset="0"/>
              </a:rPr>
              <a:t>Order Breakdown</a:t>
            </a:r>
            <a:r>
              <a:rPr lang="en-SG" sz="2133" dirty="0">
                <a:latin typeface="Roboto Light"/>
              </a:rPr>
              <a:t>.</a:t>
            </a:r>
          </a:p>
          <a:p>
            <a:endParaRPr lang="en-SG" sz="2133" dirty="0">
              <a:latin typeface="Roboto Light"/>
            </a:endParaRPr>
          </a:p>
          <a:p>
            <a:r>
              <a:rPr lang="en-SG" sz="2133" dirty="0">
                <a:latin typeface="Roboto" panose="02000000000000000000" pitchFamily="2" charset="0"/>
                <a:ea typeface="Roboto" panose="02000000000000000000" pitchFamily="2" charset="0"/>
              </a:rPr>
              <a:t>List of Orders </a:t>
            </a:r>
            <a:r>
              <a:rPr lang="en-SG" sz="2133" dirty="0">
                <a:latin typeface="Roboto Light"/>
              </a:rPr>
              <a:t>contains information about the customer, such as customer name, the segment they are in, order date, shipping date, and mode. </a:t>
            </a:r>
          </a:p>
          <a:p>
            <a:endParaRPr lang="en-SG" sz="2133" dirty="0">
              <a:latin typeface="Roboto Light"/>
            </a:endParaRPr>
          </a:p>
          <a:p>
            <a:r>
              <a:rPr lang="en-SG" sz="2133" dirty="0">
                <a:latin typeface="Roboto" panose="02000000000000000000" pitchFamily="2" charset="0"/>
                <a:ea typeface="Roboto" panose="02000000000000000000" pitchFamily="2" charset="0"/>
              </a:rPr>
              <a:t>Order Breakdown </a:t>
            </a:r>
            <a:r>
              <a:rPr lang="en-SG" sz="2133" dirty="0">
                <a:latin typeface="Roboto Light"/>
              </a:rPr>
              <a:t>contains information about the product they purchased, the sales price and the profit that was made from the sales. </a:t>
            </a:r>
          </a:p>
          <a:p>
            <a:endParaRPr lang="en-SG" sz="2400" dirty="0"/>
          </a:p>
        </p:txBody>
      </p:sp>
    </p:spTree>
    <p:extLst>
      <p:ext uri="{BB962C8B-B14F-4D97-AF65-F5344CB8AC3E}">
        <p14:creationId xmlns:p14="http://schemas.microsoft.com/office/powerpoint/2010/main" val="1665984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Categorical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categorical data — heat map</a:t>
            </a:r>
          </a:p>
        </p:txBody>
      </p:sp>
      <p:sp>
        <p:nvSpPr>
          <p:cNvPr id="5" name="Rectangle 4">
            <a:extLst>
              <a:ext uri="{FF2B5EF4-FFF2-40B4-BE49-F238E27FC236}">
                <a16:creationId xmlns:a16="http://schemas.microsoft.com/office/drawing/2014/main" id="{60593F36-5B7E-0E48-8D3D-4EE9FBB109DE}"/>
              </a:ext>
            </a:extLst>
          </p:cNvPr>
          <p:cNvSpPr/>
          <p:nvPr/>
        </p:nvSpPr>
        <p:spPr>
          <a:xfrm>
            <a:off x="3778279" y="5741139"/>
            <a:ext cx="8494643" cy="338554"/>
          </a:xfrm>
          <a:prstGeom prst="rect">
            <a:avLst/>
          </a:prstGeom>
        </p:spPr>
        <p:txBody>
          <a:bodyPr wrap="square">
            <a:spAutoFit/>
          </a:bodyPr>
          <a:lstStyle/>
          <a:p>
            <a:pPr algn="ctr"/>
            <a:r>
              <a:rPr lang="en-US" sz="1600" dirty="0">
                <a:latin typeface="Roboto" panose="02000000000000000000" pitchFamily="2" charset="0"/>
                <a:ea typeface="Roboto" panose="02000000000000000000" pitchFamily="2" charset="0"/>
                <a:hlinkClick r:id="rId2"/>
              </a:rPr>
              <a:t>https://help.tableau.com/current/pro/desktop/en-us/buildexamples_highlight.htm</a:t>
            </a:r>
            <a:r>
              <a:rPr lang="en-US" sz="1600" dirty="0">
                <a:latin typeface="Roboto" panose="02000000000000000000" pitchFamily="2" charset="0"/>
                <a:ea typeface="Roboto" panose="02000000000000000000" pitchFamily="2" charset="0"/>
              </a:rPr>
              <a:t> </a:t>
            </a:r>
          </a:p>
        </p:txBody>
      </p:sp>
      <p:pic>
        <p:nvPicPr>
          <p:cNvPr id="8" name="Picture 7">
            <a:extLst>
              <a:ext uri="{FF2B5EF4-FFF2-40B4-BE49-F238E27FC236}">
                <a16:creationId xmlns:a16="http://schemas.microsoft.com/office/drawing/2014/main" id="{B00E6779-8F5C-47E9-904F-FF5AE226421C}"/>
              </a:ext>
            </a:extLst>
          </p:cNvPr>
          <p:cNvPicPr>
            <a:picLocks noChangeAspect="1"/>
          </p:cNvPicPr>
          <p:nvPr/>
        </p:nvPicPr>
        <p:blipFill>
          <a:blip r:embed="rId3"/>
          <a:stretch>
            <a:fillRect/>
          </a:stretch>
        </p:blipFill>
        <p:spPr>
          <a:xfrm>
            <a:off x="4725130" y="2334760"/>
            <a:ext cx="6847033" cy="3311955"/>
          </a:xfrm>
          <a:prstGeom prst="rect">
            <a:avLst/>
          </a:prstGeom>
        </p:spPr>
      </p:pic>
      <p:sp>
        <p:nvSpPr>
          <p:cNvPr id="6" name="Rectangle 5">
            <a:extLst>
              <a:ext uri="{FF2B5EF4-FFF2-40B4-BE49-F238E27FC236}">
                <a16:creationId xmlns:a16="http://schemas.microsoft.com/office/drawing/2014/main" id="{40A287A9-AE22-41EE-BD88-3827EE49C917}"/>
              </a:ext>
            </a:extLst>
          </p:cNvPr>
          <p:cNvSpPr/>
          <p:nvPr/>
        </p:nvSpPr>
        <p:spPr>
          <a:xfrm>
            <a:off x="346951" y="2876242"/>
            <a:ext cx="3939100" cy="2278909"/>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just"/>
            <a:r>
              <a:rPr lang="en-US" sz="1867" dirty="0">
                <a:solidFill>
                  <a:srgbClr val="6600FF"/>
                </a:solidFill>
              </a:rPr>
              <a:t>Heat Maps use colours and sizes to compare up to two measures.</a:t>
            </a:r>
          </a:p>
        </p:txBody>
      </p:sp>
    </p:spTree>
    <p:extLst>
      <p:ext uri="{BB962C8B-B14F-4D97-AF65-F5344CB8AC3E}">
        <p14:creationId xmlns:p14="http://schemas.microsoft.com/office/powerpoint/2010/main" val="34301600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192135" y="1278365"/>
            <a:ext cx="5807731" cy="5456435"/>
          </a:xfrm>
          <a:prstGeom prst="rect">
            <a:avLst/>
          </a:prstGeom>
          <a:effectLst>
            <a:outerShdw blurRad="63500" sx="102000" sy="102000" algn="ctr" rotWithShape="0">
              <a:prstClr val="black">
                <a:alpha val="40000"/>
              </a:prstClr>
            </a:outerShdw>
          </a:effectLst>
        </p:spPr>
      </p:pic>
      <p:sp>
        <p:nvSpPr>
          <p:cNvPr id="7" name="Title 1">
            <a:extLst>
              <a:ext uri="{FF2B5EF4-FFF2-40B4-BE49-F238E27FC236}">
                <a16:creationId xmlns:a16="http://schemas.microsoft.com/office/drawing/2014/main" id="{F3F73E39-4C89-444E-BA5B-175E88339896}"/>
              </a:ext>
            </a:extLst>
          </p:cNvPr>
          <p:cNvSpPr>
            <a:spLocks noGrp="1"/>
          </p:cNvSpPr>
          <p:nvPr>
            <p:ph type="title"/>
          </p:nvPr>
        </p:nvSpPr>
        <p:spPr>
          <a:xfrm>
            <a:off x="1037645" y="123200"/>
            <a:ext cx="8229600" cy="838200"/>
          </a:xfrm>
        </p:spPr>
        <p:txBody>
          <a:bodyPr/>
          <a:lstStyle/>
          <a:p>
            <a:r>
              <a:rPr lang="en-SG" dirty="0">
                <a:latin typeface="+mj-lt"/>
              </a:rPr>
              <a:t>Tableau (Class Activity)</a:t>
            </a:r>
          </a:p>
        </p:txBody>
      </p:sp>
    </p:spTree>
    <p:extLst>
      <p:ext uri="{BB962C8B-B14F-4D97-AF65-F5344CB8AC3E}">
        <p14:creationId xmlns:p14="http://schemas.microsoft.com/office/powerpoint/2010/main" val="31417581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211557" y="1192502"/>
            <a:ext cx="5768887" cy="5528277"/>
          </a:xfrm>
          <a:prstGeom prst="rect">
            <a:avLst/>
          </a:prstGeom>
          <a:effectLst>
            <a:outerShdw blurRad="63500" sx="102000" sy="102000" algn="ctr" rotWithShape="0">
              <a:prstClr val="black">
                <a:alpha val="40000"/>
              </a:prstClr>
            </a:outerShdw>
          </a:effectLst>
        </p:spPr>
      </p:pic>
      <p:sp>
        <p:nvSpPr>
          <p:cNvPr id="6" name="Title 1">
            <a:extLst>
              <a:ext uri="{FF2B5EF4-FFF2-40B4-BE49-F238E27FC236}">
                <a16:creationId xmlns:a16="http://schemas.microsoft.com/office/drawing/2014/main" id="{65C3475C-342B-443C-9169-A0538C2C28F9}"/>
              </a:ext>
            </a:extLst>
          </p:cNvPr>
          <p:cNvSpPr>
            <a:spLocks noGrp="1"/>
          </p:cNvSpPr>
          <p:nvPr>
            <p:ph type="title"/>
          </p:nvPr>
        </p:nvSpPr>
        <p:spPr>
          <a:xfrm>
            <a:off x="1037645" y="123200"/>
            <a:ext cx="8229600" cy="838200"/>
          </a:xfrm>
        </p:spPr>
        <p:txBody>
          <a:bodyPr/>
          <a:lstStyle/>
          <a:p>
            <a:r>
              <a:rPr lang="en-SG" dirty="0">
                <a:latin typeface="+mj-lt"/>
              </a:rPr>
              <a:t>Tableau (Class Activity)</a:t>
            </a:r>
          </a:p>
        </p:txBody>
      </p:sp>
    </p:spTree>
    <p:extLst>
      <p:ext uri="{BB962C8B-B14F-4D97-AF65-F5344CB8AC3E}">
        <p14:creationId xmlns:p14="http://schemas.microsoft.com/office/powerpoint/2010/main" val="8511996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238991-1B90-4FBC-B8A4-41001FABDB25}"/>
              </a:ext>
            </a:extLst>
          </p:cNvPr>
          <p:cNvPicPr>
            <a:picLocks noChangeAspect="1"/>
          </p:cNvPicPr>
          <p:nvPr/>
        </p:nvPicPr>
        <p:blipFill>
          <a:blip r:embed="rId3"/>
          <a:stretch>
            <a:fillRect/>
          </a:stretch>
        </p:blipFill>
        <p:spPr>
          <a:xfrm>
            <a:off x="2151330" y="1821310"/>
            <a:ext cx="7889340" cy="4749037"/>
          </a:xfrm>
          <a:prstGeom prst="rect">
            <a:avLst/>
          </a:prstGeom>
          <a:effectLst>
            <a:outerShdw blurRad="63500" sx="102000" sy="102000" algn="ctr" rotWithShape="0">
              <a:prstClr val="black">
                <a:alpha val="40000"/>
              </a:prstClr>
            </a:outerShdw>
          </a:effectLst>
        </p:spPr>
      </p:pic>
      <p:sp>
        <p:nvSpPr>
          <p:cNvPr id="6" name="Title 1">
            <a:extLst>
              <a:ext uri="{FF2B5EF4-FFF2-40B4-BE49-F238E27FC236}">
                <a16:creationId xmlns:a16="http://schemas.microsoft.com/office/drawing/2014/main" id="{1161D0C5-C0B5-4C2A-8A76-9DACE2C01705}"/>
              </a:ext>
            </a:extLst>
          </p:cNvPr>
          <p:cNvSpPr>
            <a:spLocks noGrp="1"/>
          </p:cNvSpPr>
          <p:nvPr>
            <p:ph type="title"/>
          </p:nvPr>
        </p:nvSpPr>
        <p:spPr>
          <a:xfrm>
            <a:off x="910425" y="287653"/>
            <a:ext cx="8229600" cy="838200"/>
          </a:xfrm>
        </p:spPr>
        <p:txBody>
          <a:bodyPr/>
          <a:lstStyle/>
          <a:p>
            <a:r>
              <a:rPr lang="en-SG" dirty="0"/>
              <a:t>Tableau (Class Activity)</a:t>
            </a:r>
          </a:p>
        </p:txBody>
      </p:sp>
    </p:spTree>
    <p:extLst>
      <p:ext uri="{BB962C8B-B14F-4D97-AF65-F5344CB8AC3E}">
        <p14:creationId xmlns:p14="http://schemas.microsoft.com/office/powerpoint/2010/main" val="3928797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Categorical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categorical data — tree map</a:t>
            </a:r>
          </a:p>
        </p:txBody>
      </p:sp>
      <p:sp>
        <p:nvSpPr>
          <p:cNvPr id="5" name="Rectangle 4">
            <a:extLst>
              <a:ext uri="{FF2B5EF4-FFF2-40B4-BE49-F238E27FC236}">
                <a16:creationId xmlns:a16="http://schemas.microsoft.com/office/drawing/2014/main" id="{60593F36-5B7E-0E48-8D3D-4EE9FBB109DE}"/>
              </a:ext>
            </a:extLst>
          </p:cNvPr>
          <p:cNvSpPr/>
          <p:nvPr/>
        </p:nvSpPr>
        <p:spPr>
          <a:xfrm>
            <a:off x="3778279" y="6068339"/>
            <a:ext cx="8494643" cy="338554"/>
          </a:xfrm>
          <a:prstGeom prst="rect">
            <a:avLst/>
          </a:prstGeom>
        </p:spPr>
        <p:txBody>
          <a:bodyPr wrap="square">
            <a:spAutoFit/>
          </a:bodyPr>
          <a:lstStyle/>
          <a:p>
            <a:pPr algn="ctr"/>
            <a:r>
              <a:rPr lang="en-US" sz="1600" dirty="0">
                <a:latin typeface="Roboto" panose="02000000000000000000" pitchFamily="2" charset="0"/>
                <a:ea typeface="Roboto" panose="02000000000000000000" pitchFamily="2" charset="0"/>
                <a:hlinkClick r:id="rId2"/>
              </a:rPr>
              <a:t>https://help.tableau.com/current/pro/desktop/en-us/buildexamples_treemap.htm</a:t>
            </a:r>
            <a:r>
              <a:rPr lang="en-US" sz="1600" dirty="0">
                <a:latin typeface="Roboto" panose="02000000000000000000" pitchFamily="2" charset="0"/>
                <a:ea typeface="Roboto" panose="02000000000000000000" pitchFamily="2" charset="0"/>
              </a:rPr>
              <a:t> </a:t>
            </a:r>
          </a:p>
        </p:txBody>
      </p:sp>
      <p:pic>
        <p:nvPicPr>
          <p:cNvPr id="8" name="Picture 7">
            <a:extLst>
              <a:ext uri="{FF2B5EF4-FFF2-40B4-BE49-F238E27FC236}">
                <a16:creationId xmlns:a16="http://schemas.microsoft.com/office/drawing/2014/main" id="{8040E8B3-1E47-4715-9C10-F1017D40F5C2}"/>
              </a:ext>
            </a:extLst>
          </p:cNvPr>
          <p:cNvPicPr>
            <a:picLocks noChangeAspect="1"/>
          </p:cNvPicPr>
          <p:nvPr/>
        </p:nvPicPr>
        <p:blipFill>
          <a:blip r:embed="rId3"/>
          <a:stretch>
            <a:fillRect/>
          </a:stretch>
        </p:blipFill>
        <p:spPr>
          <a:xfrm>
            <a:off x="5660983" y="2258175"/>
            <a:ext cx="4963204" cy="3858115"/>
          </a:xfrm>
          <a:prstGeom prst="rect">
            <a:avLst/>
          </a:prstGeom>
        </p:spPr>
      </p:pic>
      <p:sp>
        <p:nvSpPr>
          <p:cNvPr id="6" name="Rectangle 5">
            <a:extLst>
              <a:ext uri="{FF2B5EF4-FFF2-40B4-BE49-F238E27FC236}">
                <a16:creationId xmlns:a16="http://schemas.microsoft.com/office/drawing/2014/main" id="{6B7A813A-E9B9-4EAD-97F5-CAB54D44F02D}"/>
              </a:ext>
            </a:extLst>
          </p:cNvPr>
          <p:cNvSpPr/>
          <p:nvPr/>
        </p:nvSpPr>
        <p:spPr>
          <a:xfrm>
            <a:off x="346951" y="2876242"/>
            <a:ext cx="3939100" cy="2278909"/>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just"/>
            <a:r>
              <a:rPr lang="en-US" sz="1867" dirty="0" err="1">
                <a:solidFill>
                  <a:srgbClr val="6600FF"/>
                </a:solidFill>
              </a:rPr>
              <a:t>Treemaps</a:t>
            </a:r>
            <a:r>
              <a:rPr lang="en-US" sz="1867" dirty="0">
                <a:solidFill>
                  <a:srgbClr val="6600FF"/>
                </a:solidFill>
              </a:rPr>
              <a:t> effectively display larger dimension sets using colours and sizes to display one or more dimensions, and up to two measures.</a:t>
            </a:r>
          </a:p>
        </p:txBody>
      </p:sp>
    </p:spTree>
    <p:extLst>
      <p:ext uri="{BB962C8B-B14F-4D97-AF65-F5344CB8AC3E}">
        <p14:creationId xmlns:p14="http://schemas.microsoft.com/office/powerpoint/2010/main" val="4138223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662309"/>
            <a:ext cx="10855187" cy="2119644"/>
          </a:xfrm>
        </p:spPr>
        <p:txBody>
          <a:bodyPr anchor="b"/>
          <a:lstStyle/>
          <a:p>
            <a:r>
              <a:rPr lang="en-GB" sz="6000" i="1" dirty="0">
                <a:latin typeface="Roboto Medium" panose="02000000000000000000" pitchFamily="2" charset="0"/>
                <a:ea typeface="Roboto Medium" panose="02000000000000000000" pitchFamily="2" charset="0"/>
              </a:rPr>
              <a:t>Part 4b – </a:t>
            </a:r>
            <a:r>
              <a:rPr lang="en-GB" sz="5867" dirty="0">
                <a:latin typeface="Roboto Medium" panose="02000000000000000000" pitchFamily="2" charset="0"/>
                <a:ea typeface="Roboto Medium" panose="02000000000000000000" pitchFamily="2" charset="0"/>
              </a:rPr>
              <a:t>Visualisation of Time Series Data</a:t>
            </a:r>
            <a:endParaRPr lang="en-US" sz="5867"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337504" y="3781953"/>
            <a:ext cx="8534400" cy="1245579"/>
          </a:xfrm>
        </p:spPr>
        <p:txBody>
          <a:bodyPr anchor="b"/>
          <a:lstStyle/>
          <a:p>
            <a:endParaRPr lang="en-US" dirty="0"/>
          </a:p>
        </p:txBody>
      </p:sp>
    </p:spTree>
    <p:extLst>
      <p:ext uri="{BB962C8B-B14F-4D97-AF65-F5344CB8AC3E}">
        <p14:creationId xmlns:p14="http://schemas.microsoft.com/office/powerpoint/2010/main" val="10072442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278</TotalTime>
  <Words>7495</Words>
  <Application>Microsoft Office PowerPoint</Application>
  <PresentationFormat>Widescreen</PresentationFormat>
  <Paragraphs>508</Paragraphs>
  <Slides>72</Slides>
  <Notes>40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72</vt:i4>
      </vt:variant>
    </vt:vector>
  </HeadingPairs>
  <TitlesOfParts>
    <vt:vector size="82" baseType="lpstr">
      <vt:lpstr>Arial</vt:lpstr>
      <vt:lpstr>Calibri</vt:lpstr>
      <vt:lpstr>Calibri Light</vt:lpstr>
      <vt:lpstr>Montserrat Medium</vt:lpstr>
      <vt:lpstr>Roboto</vt:lpstr>
      <vt:lpstr>Roboto Light</vt:lpstr>
      <vt:lpstr>Roboto Medium</vt:lpstr>
      <vt:lpstr>System Font Regular</vt:lpstr>
      <vt:lpstr>Wingdings</vt:lpstr>
      <vt:lpstr>Office Theme</vt:lpstr>
      <vt:lpstr>Part 4 – Creating a Simple Worksheet/ Report</vt:lpstr>
      <vt:lpstr>Part 4a – Visualisation of  Categorical Data</vt:lpstr>
      <vt:lpstr>Visualisation of Categorical Data</vt:lpstr>
      <vt:lpstr>Visualisation of Categorical Data</vt:lpstr>
      <vt:lpstr>Visualisation of Categorical Data</vt:lpstr>
      <vt:lpstr>Visualisation of Categorical Data</vt:lpstr>
      <vt:lpstr>Visualisation of Categorical Data</vt:lpstr>
      <vt:lpstr>Visualisation of Categorical Data</vt:lpstr>
      <vt:lpstr>Part 4b – Visualisation of Time Series Data</vt:lpstr>
      <vt:lpstr>Visualisation of Time Series Data</vt:lpstr>
      <vt:lpstr>Visualisation of Time Series Data</vt:lpstr>
      <vt:lpstr>Visualisation of Time Series Data</vt:lpstr>
      <vt:lpstr>Visualisation of Time Series Data</vt:lpstr>
      <vt:lpstr>Visualisation of Time Series Data</vt:lpstr>
      <vt:lpstr>Visualisation of Time Series Data</vt:lpstr>
      <vt:lpstr>Visualisation of Time Series Data</vt:lpstr>
      <vt:lpstr>Visualisation of Time Series Data</vt:lpstr>
      <vt:lpstr>Tableau Class Activity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Tableau (Class Activity)</vt:lpstr>
      <vt:lpstr>PowerPoint Presentation</vt:lpstr>
      <vt:lpstr>PowerPoint Presentation</vt:lpstr>
      <vt:lpstr>Tableau (Class Activity)</vt:lpstr>
      <vt:lpstr>PowerPoint Presentation</vt:lpstr>
      <vt:lpstr>Part 5a - Visualisation of Spatial Data</vt:lpstr>
      <vt:lpstr>Visualisation of Spatial Data</vt:lpstr>
      <vt:lpstr>Visualisation of Spatial Data</vt:lpstr>
      <vt:lpstr>Visualisation of Spatial Data</vt:lpstr>
      <vt:lpstr>Visualisation of Spatial Data</vt:lpstr>
      <vt:lpstr>Visualisation of Spatial Data</vt:lpstr>
      <vt:lpstr>Part 5b - Visualisation of Multi Variable Data</vt:lpstr>
      <vt:lpstr>Visualisation of Multi Variable Data</vt:lpstr>
      <vt:lpstr>Visualisation of Multi Variable Data</vt:lpstr>
      <vt:lpstr>Visualisation of Multi Variable Data</vt:lpstr>
      <vt:lpstr>Visualisation of Multi Variable Data</vt:lpstr>
      <vt:lpstr>Visualisation of Multi Variable Data</vt:lpstr>
      <vt:lpstr>Visualisation of Multi Variable Data</vt:lpstr>
      <vt:lpstr>Part 5c - Visualisation of Data Distributions</vt:lpstr>
      <vt:lpstr>Visualisation of Data Distributions</vt:lpstr>
      <vt:lpstr>Visualisation of Data Distributions</vt:lpstr>
      <vt:lpstr>Visualisation of Data Distributions</vt:lpstr>
      <vt:lpstr>Visualisation of Data Distributions</vt:lpstr>
      <vt:lpstr>Visualisation of Data Distributions</vt:lpstr>
      <vt:lpstr>Visualisation of Data Distributions</vt:lpstr>
      <vt:lpstr>Visualisation of Data Distributions</vt:lpstr>
      <vt:lpstr>Part 5d - Forecasting</vt:lpstr>
      <vt:lpstr>Forecasting</vt:lpstr>
      <vt:lpstr>Forecasting</vt:lpstr>
      <vt:lpstr>Tableau (Class Activity)</vt:lpstr>
      <vt:lpstr>Tableau (Class Activity)</vt:lpstr>
      <vt:lpstr>PowerPoint Presentation</vt:lpstr>
      <vt:lpstr>PowerPoint Presentation</vt:lpstr>
      <vt:lpstr>PowerPoint Presentation</vt:lpstr>
      <vt:lpstr>PowerPoint Presentation</vt:lpstr>
      <vt:lpstr>Part 6 - Dashboard &amp; Storyboard Design Principles</vt:lpstr>
      <vt:lpstr>Dashboard Design Principles</vt:lpstr>
      <vt:lpstr>Tableau (Class Activity)</vt:lpstr>
      <vt:lpstr>Tableau (Class Activity)</vt:lpstr>
      <vt:lpstr>Tableau (Class Activity)</vt:lpstr>
      <vt:lpstr>Tableau (Class Activity)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“No Code” Data Science Experience</dc:title>
  <dc:creator>Munish Kumar</dc:creator>
  <cp:lastModifiedBy>Munish Kumar</cp:lastModifiedBy>
  <cp:revision>11</cp:revision>
  <dcterms:created xsi:type="dcterms:W3CDTF">2021-08-28T03:45:06Z</dcterms:created>
  <dcterms:modified xsi:type="dcterms:W3CDTF">2021-11-05T03:16:53Z</dcterms:modified>
</cp:coreProperties>
</file>